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765720-3349-469E-9E71-0CF506D2FD3B}">
  <a:tblStyle styleId="{A4765720-3349-469E-9E71-0CF506D2FD3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e1f25592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e1f25592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libraries we have used for the data cleaning and analysis of this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e1f25592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e1f25592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files of the data we used in covid data analysis.</a:t>
            </a:r>
            <a:endParaRPr/>
          </a:p>
          <a:p>
            <a:pPr indent="0" lvl="0" marL="0" rtl="0" algn="l">
              <a:spcBef>
                <a:spcPts val="0"/>
              </a:spcBef>
              <a:spcAft>
                <a:spcPts val="0"/>
              </a:spcAft>
              <a:buNone/>
            </a:pPr>
            <a:r>
              <a:rPr lang="en"/>
              <a:t>These files are read by using pandas library as shown in this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e1f255924_2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e1f255924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1f255924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1f25592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raw data of the given file, covid cases in india.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e1f255924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e1f25592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e1f255924_2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e1f255924_2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cleaning process we have to remove the unwanted columns.</a:t>
            </a:r>
            <a:endParaRPr/>
          </a:p>
          <a:p>
            <a:pPr indent="0" lvl="0" marL="0" rtl="0" algn="l">
              <a:spcBef>
                <a:spcPts val="0"/>
              </a:spcBef>
              <a:spcAft>
                <a:spcPts val="0"/>
              </a:spcAft>
              <a:buNone/>
            </a:pPr>
            <a:r>
              <a:rPr lang="en"/>
              <a:t>Here we have remove the column serial number by using drop func.</a:t>
            </a:r>
            <a:endParaRPr/>
          </a:p>
          <a:p>
            <a:pPr indent="0" lvl="0" marL="0" rtl="0" algn="l">
              <a:spcBef>
                <a:spcPts val="0"/>
              </a:spcBef>
              <a:spcAft>
                <a:spcPts val="0"/>
              </a:spcAft>
              <a:buNone/>
            </a:pPr>
            <a:r>
              <a:rPr lang="en"/>
              <a:t>After that to find the total no.of cases we are adding the confirmed cases of indians and indians who are living in the foreign nation.</a:t>
            </a:r>
            <a:endParaRPr/>
          </a:p>
          <a:p>
            <a:pPr indent="0" lvl="0" marL="0" rtl="0" algn="l">
              <a:spcBef>
                <a:spcPts val="0"/>
              </a:spcBef>
              <a:spcAft>
                <a:spcPts val="0"/>
              </a:spcAft>
              <a:buNone/>
            </a:pPr>
            <a:r>
              <a:rPr lang="en"/>
              <a:t>So that we are obtaining this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e1f25592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e1f25592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find the active cases , we are subtracting the death and cured cases from the total cases.</a:t>
            </a:r>
            <a:endParaRPr/>
          </a:p>
          <a:p>
            <a:pPr indent="0" lvl="0" marL="0" rtl="0" algn="l">
              <a:spcBef>
                <a:spcPts val="0"/>
              </a:spcBef>
              <a:spcAft>
                <a:spcPts val="0"/>
              </a:spcAft>
              <a:buNone/>
            </a:pPr>
            <a:r>
              <a:rPr lang="en"/>
              <a:t>Clearly these are the columns we added to the given file as shown.</a:t>
            </a:r>
            <a:endParaRPr/>
          </a:p>
          <a:p>
            <a:pPr indent="0" lvl="0" marL="0" rtl="0" algn="l">
              <a:spcBef>
                <a:spcPts val="0"/>
              </a:spcBef>
              <a:spcAft>
                <a:spcPts val="0"/>
              </a:spcAft>
              <a:buNone/>
            </a:pPr>
            <a:r>
              <a:rPr lang="en"/>
              <a:t>In this way we have to make the raw data into useful data for the performance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e1f255924_2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e1f255924_2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that we have to check whether </a:t>
            </a:r>
            <a:r>
              <a:rPr lang="en"/>
              <a:t>missing</a:t>
            </a:r>
            <a:r>
              <a:rPr lang="en"/>
              <a:t> or null values are present or not.</a:t>
            </a:r>
            <a:endParaRPr/>
          </a:p>
          <a:p>
            <a:pPr indent="0" lvl="0" marL="0" rtl="0" algn="l">
              <a:spcBef>
                <a:spcPts val="0"/>
              </a:spcBef>
              <a:spcAft>
                <a:spcPts val="0"/>
              </a:spcAft>
              <a:buNone/>
            </a:pPr>
            <a:r>
              <a:rPr lang="en"/>
              <a:t>As shown in the slide we can find out the total sum of null values present in each column.</a:t>
            </a:r>
            <a:endParaRPr/>
          </a:p>
          <a:p>
            <a:pPr indent="0" lvl="0" marL="0" rtl="0" algn="l">
              <a:spcBef>
                <a:spcPts val="0"/>
              </a:spcBef>
              <a:spcAft>
                <a:spcPts val="0"/>
              </a:spcAft>
              <a:buNone/>
            </a:pPr>
            <a:r>
              <a:rPr lang="en"/>
              <a:t>Here in this data file there are 0 null values. Incase if we are having null values we have to replace them by using data frame methods.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e1f25592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e1f25592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e1f25592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e1f25592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e1f2559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e1f2559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e1f25592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e1f25592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e1f255924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e1f255924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e1f255924_2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e1f255924_2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e1f255924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e1f255924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e1f255924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e1f255924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e1f255924_2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e1f255924_2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e1f255924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e1f255924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e1f255924_2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e1f255924_2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e1f255924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e1f255924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e1f255924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e1f255924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e1f25592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e1f25592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e1f255924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e1f255924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e1f255924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e1f255924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e1f255924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e1f255924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e1f255924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e1f255924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e1f25592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e1f25592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e1f25592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e1f25592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visualisation for the data file - covid cases in india </a:t>
            </a:r>
            <a:endParaRPr/>
          </a:p>
          <a:p>
            <a:pPr indent="0" lvl="0" marL="0" rtl="0" algn="l">
              <a:spcBef>
                <a:spcPts val="0"/>
              </a:spcBef>
              <a:spcAft>
                <a:spcPts val="0"/>
              </a:spcAft>
              <a:buNone/>
            </a:pPr>
            <a:r>
              <a:rPr lang="en"/>
              <a:t>It is a graph which shows the change in total no.of  cases of  indians day by day for a certain period of time using plotly method.</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e1f25592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e1f25592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an another method to plot the bargraph of the same information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e1f25592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e1f25592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 visualisation for the data file - per day cases in india </a:t>
            </a:r>
            <a:endParaRPr/>
          </a:p>
          <a:p>
            <a:pPr indent="0" lvl="0" marL="0" rtl="0" algn="l">
              <a:spcBef>
                <a:spcPts val="0"/>
              </a:spcBef>
              <a:spcAft>
                <a:spcPts val="0"/>
              </a:spcAft>
              <a:buNone/>
            </a:pPr>
            <a:r>
              <a:rPr lang="en"/>
              <a:t>This graph shows the day wise total no. of confirmed covid cases in india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e1f25592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e1f25592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e1f25592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e1f25592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the </a:t>
            </a:r>
            <a:r>
              <a:rPr lang="en">
                <a:solidFill>
                  <a:schemeClr val="dk1"/>
                </a:solidFill>
              </a:rPr>
              <a:t>graph which shows the day wise total no. of confirmed covid cases in italy.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e1f255924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e1f255924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e1f255924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e1f255924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is the graph which shows the day wise total no. of confirmed covid cases in korea.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e1f25592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e1f25592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is the graph which shows the day wise total no. of confirmed covid cases in wuhan.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e1f255924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e1f255924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python code to plot the graphs of day wise change in confirmed cases in the four countries.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e1f255924_4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e1f255924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plots which differentiate the daywise confirmed cases in each of 4 countries.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e1f255924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e1f255924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e1f255924_4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e1f255924_4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e1f255924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e1f255924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e1f255924_4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e1f255924_4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e1f25592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e1f25592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e1f25592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e1f25592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e1f25592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e1f25592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clean and process Data Frames structures by querying them.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e1f25592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e1f25592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e1f25592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e1f25592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e1f25592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e1f25592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e1f25592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e1f25592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e1f25592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e1f25592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e1f25592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e1f25592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e1f255924_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e1f255924_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e1f25592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e1f255924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e1f255924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e1f255924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e1f25592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e1f25592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e1f25592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e1f25592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built-in data structures that make manipulating and analysing data collections easier.</a:t>
            </a:r>
            <a:endParaRPr/>
          </a:p>
          <a:p>
            <a:pPr indent="0" lvl="0" marL="0" rtl="0" algn="l">
              <a:spcBef>
                <a:spcPts val="0"/>
              </a:spcBef>
              <a:spcAft>
                <a:spcPts val="0"/>
              </a:spcAft>
              <a:buNone/>
            </a:pPr>
            <a:r>
              <a:rPr lang="en"/>
              <a:t>Introduces multidimensional arrays and matrices, as well as functions that make complex mathematical and statistical operations on these objects simple.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e1f255924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e1f255924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e1f255924_2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e1f255924_2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e1f255924_2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e1f255924_2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e1f255924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e1f255924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e1f255924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e1f255924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e1f2559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e1f2559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e1f25592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e1f25592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e1f25592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1e1f25592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e1f25592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e1f25592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e1f25592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e1f25592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e1f25592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e1f25592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DataFrame is a two-dimensional labelled data structure with multiple sorts of columns.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e1f2559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1e1f25592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e1f25592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e1f25592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e1f25592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e1f25592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e1f25592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1e1f25592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e1f25592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e1f25592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e1f25592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e1f25592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d706fa4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1d706fa4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e1f25592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e1f25592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Pandas sample() is used to produce a random sample row or column from the data frame function.</a:t>
            </a:r>
            <a:endParaRPr/>
          </a:p>
          <a:p>
            <a:pPr indent="0" lvl="0" marL="0" rtl="0" algn="l">
              <a:spcBef>
                <a:spcPts val="0"/>
              </a:spcBef>
              <a:spcAft>
                <a:spcPts val="0"/>
              </a:spcAft>
              <a:buNone/>
            </a:pPr>
            <a:r>
              <a:rPr lang="en"/>
              <a:t>Interpolation is a method of building new data points within the range of a discrete collection of known data points, and it is a sort of estimation.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e1f255924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e1f255924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6.png"/><Relationship Id="rId7"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64.png"/><Relationship Id="rId6"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2175" y="4778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660">
                <a:solidFill>
                  <a:srgbClr val="00FFFF"/>
                </a:solidFill>
                <a:latin typeface="Arial"/>
                <a:ea typeface="Arial"/>
                <a:cs typeface="Arial"/>
                <a:sym typeface="Arial"/>
              </a:rPr>
              <a:t>COVID -19 </a:t>
            </a:r>
            <a:endParaRPr b="1" sz="4660">
              <a:solidFill>
                <a:srgbClr val="00FFFF"/>
              </a:solidFill>
              <a:latin typeface="Arial"/>
              <a:ea typeface="Arial"/>
              <a:cs typeface="Arial"/>
              <a:sym typeface="Arial"/>
            </a:endParaRPr>
          </a:p>
          <a:p>
            <a:pPr indent="0" lvl="0" marL="0" rtl="0" algn="l">
              <a:spcBef>
                <a:spcPts val="0"/>
              </a:spcBef>
              <a:spcAft>
                <a:spcPts val="0"/>
              </a:spcAft>
              <a:buSzPts val="990"/>
              <a:buNone/>
            </a:pPr>
            <a:r>
              <a:rPr b="1" lang="en" sz="4660">
                <a:solidFill>
                  <a:srgbClr val="00FFFF"/>
                </a:solidFill>
                <a:latin typeface="Arial"/>
                <a:ea typeface="Arial"/>
                <a:cs typeface="Arial"/>
                <a:sym typeface="Arial"/>
              </a:rPr>
              <a:t>DATA ANALYSIS</a:t>
            </a:r>
            <a:endParaRPr sz="4460">
              <a:solidFill>
                <a:srgbClr val="00FFFF"/>
              </a:solidFill>
            </a:endParaRPr>
          </a:p>
        </p:txBody>
      </p:sp>
      <p:sp>
        <p:nvSpPr>
          <p:cNvPr id="135" name="Google Shape;135;p13"/>
          <p:cNvSpPr txBox="1"/>
          <p:nvPr>
            <p:ph idx="1" type="subTitle"/>
          </p:nvPr>
        </p:nvSpPr>
        <p:spPr>
          <a:xfrm>
            <a:off x="3285925" y="2181350"/>
            <a:ext cx="5682600" cy="2962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2100"/>
              <a:t>CS244 PROJECT</a:t>
            </a:r>
            <a:endParaRPr b="1" sz="2100"/>
          </a:p>
          <a:p>
            <a:pPr indent="0" lvl="0" marL="0" rtl="0" algn="l">
              <a:spcBef>
                <a:spcPts val="0"/>
              </a:spcBef>
              <a:spcAft>
                <a:spcPts val="0"/>
              </a:spcAft>
              <a:buNone/>
            </a:pPr>
            <a:r>
              <a:rPr lang="en" sz="2100"/>
              <a:t>Group no-5</a:t>
            </a:r>
            <a:endParaRPr sz="2100"/>
          </a:p>
          <a:p>
            <a:pPr indent="0" lvl="0" marL="0" rtl="0" algn="l">
              <a:spcBef>
                <a:spcPts val="0"/>
              </a:spcBef>
              <a:spcAft>
                <a:spcPts val="0"/>
              </a:spcAft>
              <a:buNone/>
            </a:pPr>
            <a:r>
              <a:rPr lang="en" sz="2100"/>
              <a:t>                                                              </a:t>
            </a:r>
            <a:r>
              <a:rPr lang="en" sz="2100" u="sng"/>
              <a:t>Team members</a:t>
            </a:r>
            <a:r>
              <a:rPr lang="en" sz="2100"/>
              <a:t>:</a:t>
            </a:r>
            <a:endParaRPr sz="2100"/>
          </a:p>
          <a:p>
            <a:pPr indent="0" lvl="0" marL="0" rtl="0" algn="l">
              <a:spcBef>
                <a:spcPts val="0"/>
              </a:spcBef>
              <a:spcAft>
                <a:spcPts val="0"/>
              </a:spcAft>
              <a:buNone/>
            </a:pPr>
            <a:r>
              <a:t/>
            </a:r>
            <a:endParaRPr sz="1400" u="sng"/>
          </a:p>
          <a:p>
            <a:pPr indent="0" lvl="0" marL="0" rtl="0" algn="l">
              <a:spcBef>
                <a:spcPts val="0"/>
              </a:spcBef>
              <a:spcAft>
                <a:spcPts val="0"/>
              </a:spcAft>
              <a:buNone/>
            </a:pPr>
            <a:r>
              <a:rPr lang="en" sz="1400"/>
              <a:t>                                                                                             Chetna Rao - 2001ME17</a:t>
            </a:r>
            <a:endParaRPr sz="1400"/>
          </a:p>
          <a:p>
            <a:pPr indent="0" lvl="0" marL="0" rtl="0" algn="l">
              <a:spcBef>
                <a:spcPts val="0"/>
              </a:spcBef>
              <a:spcAft>
                <a:spcPts val="0"/>
              </a:spcAft>
              <a:buNone/>
            </a:pPr>
            <a:r>
              <a:rPr lang="en" sz="1400"/>
              <a:t>                                                                                             Hemaswi - </a:t>
            </a:r>
            <a:r>
              <a:rPr lang="en" sz="1400"/>
              <a:t>2001CB30</a:t>
            </a:r>
            <a:endParaRPr sz="1400"/>
          </a:p>
          <a:p>
            <a:pPr indent="0" lvl="0" marL="0" rtl="0" algn="l">
              <a:spcBef>
                <a:spcPts val="0"/>
              </a:spcBef>
              <a:spcAft>
                <a:spcPts val="0"/>
              </a:spcAft>
              <a:buNone/>
            </a:pPr>
            <a:r>
              <a:rPr lang="en" sz="1400"/>
              <a:t>                                                                                             Priyanka Kumari- </a:t>
            </a:r>
            <a:r>
              <a:rPr lang="en" sz="1400"/>
              <a:t>2001ME53</a:t>
            </a:r>
            <a:endParaRPr sz="1400"/>
          </a:p>
          <a:p>
            <a:pPr indent="0" lvl="0" marL="0" rtl="0" algn="l">
              <a:spcBef>
                <a:spcPts val="0"/>
              </a:spcBef>
              <a:spcAft>
                <a:spcPts val="0"/>
              </a:spcAft>
              <a:buNone/>
            </a:pPr>
            <a:r>
              <a:rPr lang="en" sz="1400"/>
              <a:t>                                                                                             Soma Mani Kumar - </a:t>
            </a:r>
            <a:r>
              <a:rPr lang="en" sz="1400"/>
              <a:t>2001ME27</a:t>
            </a:r>
            <a:endParaRPr sz="1400"/>
          </a:p>
          <a:p>
            <a:pPr indent="0" lvl="0" marL="0" rtl="0" algn="l">
              <a:spcBef>
                <a:spcPts val="0"/>
              </a:spcBef>
              <a:spcAft>
                <a:spcPts val="0"/>
              </a:spcAft>
              <a:buNone/>
            </a:pPr>
            <a:r>
              <a:rPr lang="en" sz="1400"/>
              <a:t>                                                                                             Srujana Siripurapu- </a:t>
            </a:r>
            <a:r>
              <a:rPr lang="en" sz="1400"/>
              <a:t>2001ME74</a:t>
            </a:r>
            <a:endParaRPr sz="1400"/>
          </a:p>
          <a:p>
            <a:pPr indent="0" lvl="0" marL="0" rtl="0" algn="l">
              <a:spcBef>
                <a:spcPts val="0"/>
              </a:spcBef>
              <a:spcAft>
                <a:spcPts val="0"/>
              </a:spcAft>
              <a:buNone/>
            </a:pPr>
            <a:r>
              <a:rPr lang="en" sz="1400"/>
              <a:t>                                                                                             Vajinapally Sreeyusha - </a:t>
            </a:r>
            <a:r>
              <a:rPr lang="en" sz="1400"/>
              <a:t>2001ME79</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1297500" y="677100"/>
            <a:ext cx="70389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Loading python libraries</a:t>
            </a:r>
            <a:endParaRPr sz="2600"/>
          </a:p>
        </p:txBody>
      </p:sp>
      <p:pic>
        <p:nvPicPr>
          <p:cNvPr id="220" name="Google Shape;220;p22"/>
          <p:cNvPicPr preferRelativeResize="0"/>
          <p:nvPr/>
        </p:nvPicPr>
        <p:blipFill>
          <a:blip r:embed="rId3">
            <a:alphaModFix/>
          </a:blip>
          <a:stretch>
            <a:fillRect/>
          </a:stretch>
        </p:blipFill>
        <p:spPr>
          <a:xfrm>
            <a:off x="1297500" y="1416625"/>
            <a:ext cx="5993625" cy="289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1221200" y="0"/>
            <a:ext cx="7038900" cy="7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Reading data using pandas</a:t>
            </a:r>
            <a:endParaRPr sz="2500"/>
          </a:p>
        </p:txBody>
      </p:sp>
      <p:pic>
        <p:nvPicPr>
          <p:cNvPr id="226" name="Google Shape;226;p23"/>
          <p:cNvPicPr preferRelativeResize="0"/>
          <p:nvPr/>
        </p:nvPicPr>
        <p:blipFill rotWithShape="1">
          <a:blip r:embed="rId3">
            <a:alphaModFix/>
          </a:blip>
          <a:srcRect b="0" l="0" r="32088" t="0"/>
          <a:stretch/>
        </p:blipFill>
        <p:spPr>
          <a:xfrm>
            <a:off x="1057025" y="490400"/>
            <a:ext cx="7835126" cy="610225"/>
          </a:xfrm>
          <a:prstGeom prst="rect">
            <a:avLst/>
          </a:prstGeom>
          <a:noFill/>
          <a:ln>
            <a:noFill/>
          </a:ln>
        </p:spPr>
      </p:pic>
      <p:pic>
        <p:nvPicPr>
          <p:cNvPr id="227" name="Google Shape;227;p23"/>
          <p:cNvPicPr preferRelativeResize="0"/>
          <p:nvPr/>
        </p:nvPicPr>
        <p:blipFill>
          <a:blip r:embed="rId4">
            <a:alphaModFix/>
          </a:blip>
          <a:stretch>
            <a:fillRect/>
          </a:stretch>
        </p:blipFill>
        <p:spPr>
          <a:xfrm>
            <a:off x="1057025" y="1148175"/>
            <a:ext cx="7835125" cy="456450"/>
          </a:xfrm>
          <a:prstGeom prst="rect">
            <a:avLst/>
          </a:prstGeom>
          <a:noFill/>
          <a:ln>
            <a:noFill/>
          </a:ln>
        </p:spPr>
      </p:pic>
      <p:pic>
        <p:nvPicPr>
          <p:cNvPr id="228" name="Google Shape;228;p23"/>
          <p:cNvPicPr preferRelativeResize="0"/>
          <p:nvPr/>
        </p:nvPicPr>
        <p:blipFill>
          <a:blip r:embed="rId5">
            <a:alphaModFix/>
          </a:blip>
          <a:stretch>
            <a:fillRect/>
          </a:stretch>
        </p:blipFill>
        <p:spPr>
          <a:xfrm>
            <a:off x="1057025" y="1720400"/>
            <a:ext cx="7835124" cy="396975"/>
          </a:xfrm>
          <a:prstGeom prst="rect">
            <a:avLst/>
          </a:prstGeom>
          <a:noFill/>
          <a:ln>
            <a:noFill/>
          </a:ln>
        </p:spPr>
      </p:pic>
      <p:pic>
        <p:nvPicPr>
          <p:cNvPr id="229" name="Google Shape;229;p23"/>
          <p:cNvPicPr preferRelativeResize="0"/>
          <p:nvPr/>
        </p:nvPicPr>
        <p:blipFill>
          <a:blip r:embed="rId6">
            <a:alphaModFix/>
          </a:blip>
          <a:stretch>
            <a:fillRect/>
          </a:stretch>
        </p:blipFill>
        <p:spPr>
          <a:xfrm>
            <a:off x="1057025" y="2233150"/>
            <a:ext cx="7835125" cy="450350"/>
          </a:xfrm>
          <a:prstGeom prst="rect">
            <a:avLst/>
          </a:prstGeom>
          <a:noFill/>
          <a:ln>
            <a:noFill/>
          </a:ln>
        </p:spPr>
      </p:pic>
      <p:pic>
        <p:nvPicPr>
          <p:cNvPr id="230" name="Google Shape;230;p23"/>
          <p:cNvPicPr preferRelativeResize="0"/>
          <p:nvPr/>
        </p:nvPicPr>
        <p:blipFill>
          <a:blip r:embed="rId7">
            <a:alphaModFix/>
          </a:blip>
          <a:stretch>
            <a:fillRect/>
          </a:stretch>
        </p:blipFill>
        <p:spPr>
          <a:xfrm>
            <a:off x="1040775" y="4078375"/>
            <a:ext cx="7835126" cy="484000"/>
          </a:xfrm>
          <a:prstGeom prst="rect">
            <a:avLst/>
          </a:prstGeom>
          <a:noFill/>
          <a:ln>
            <a:noFill/>
          </a:ln>
        </p:spPr>
      </p:pic>
      <p:pic>
        <p:nvPicPr>
          <p:cNvPr id="231" name="Google Shape;231;p23"/>
          <p:cNvPicPr preferRelativeResize="0"/>
          <p:nvPr/>
        </p:nvPicPr>
        <p:blipFill>
          <a:blip r:embed="rId8">
            <a:alphaModFix/>
          </a:blip>
          <a:stretch>
            <a:fillRect/>
          </a:stretch>
        </p:blipFill>
        <p:spPr>
          <a:xfrm>
            <a:off x="1040763" y="2799275"/>
            <a:ext cx="7867650" cy="476250"/>
          </a:xfrm>
          <a:prstGeom prst="rect">
            <a:avLst/>
          </a:prstGeom>
          <a:noFill/>
          <a:ln>
            <a:noFill/>
          </a:ln>
        </p:spPr>
      </p:pic>
      <p:pic>
        <p:nvPicPr>
          <p:cNvPr id="232" name="Google Shape;232;p23"/>
          <p:cNvPicPr preferRelativeResize="0"/>
          <p:nvPr/>
        </p:nvPicPr>
        <p:blipFill>
          <a:blip r:embed="rId9">
            <a:alphaModFix/>
          </a:blip>
          <a:stretch>
            <a:fillRect/>
          </a:stretch>
        </p:blipFill>
        <p:spPr>
          <a:xfrm>
            <a:off x="1040775" y="3438825"/>
            <a:ext cx="7867650" cy="47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348525" y="724050"/>
            <a:ext cx="5933700" cy="366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Cleaning </a:t>
            </a:r>
            <a:r>
              <a:rPr lang="en"/>
              <a:t>data</a:t>
            </a:r>
            <a:endParaRPr/>
          </a:p>
          <a:p>
            <a:pPr indent="0" lvl="0" marL="0" rtl="0" algn="l">
              <a:spcBef>
                <a:spcPts val="0"/>
              </a:spcBef>
              <a:spcAft>
                <a:spcPts val="0"/>
              </a:spcAft>
              <a:buNone/>
            </a:pPr>
            <a:r>
              <a:rPr lang="en"/>
              <a:t>of covid cases in India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aphicFrame>
        <p:nvGraphicFramePr>
          <p:cNvPr id="242" name="Google Shape;242;p25"/>
          <p:cNvGraphicFramePr/>
          <p:nvPr/>
        </p:nvGraphicFramePr>
        <p:xfrm>
          <a:off x="0" y="192575"/>
          <a:ext cx="3000000" cy="3000000"/>
        </p:xfrm>
        <a:graphic>
          <a:graphicData uri="http://schemas.openxmlformats.org/drawingml/2006/table">
            <a:tbl>
              <a:tblPr>
                <a:noFill/>
                <a:tableStyleId>{A4765720-3349-469E-9E71-0CF506D2FD3B}</a:tableStyleId>
              </a:tblPr>
              <a:tblGrid>
                <a:gridCol w="752475"/>
                <a:gridCol w="1847850"/>
                <a:gridCol w="2362175"/>
                <a:gridCol w="2457450"/>
                <a:gridCol w="962050"/>
                <a:gridCol w="762025"/>
              </a:tblGrid>
              <a:tr h="597625">
                <a:tc>
                  <a:txBody>
                    <a:bodyPr/>
                    <a:lstStyle/>
                    <a:p>
                      <a:pPr indent="0" lvl="0" marL="0" rtl="0" algn="l">
                        <a:spcBef>
                          <a:spcPts val="0"/>
                        </a:spcBef>
                        <a:spcAft>
                          <a:spcPts val="0"/>
                        </a:spcAft>
                        <a:buNone/>
                      </a:pPr>
                      <a:r>
                        <a:rPr lang="en"/>
                        <a:t>S. No.</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Name of State / UT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Total Confirmed cases (Indian National)</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Total Confirmed cases ( Foreign National )</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Cured</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Death</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Andhra Pradesh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Chhattisgarh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Delhi</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Gujarat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Haryana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Himachal Pradesh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Karnataka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Kerala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131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9</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Madhya Pradesh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Maharashtra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144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Odisha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bl>
          </a:graphicData>
        </a:graphic>
      </p:graphicFrame>
      <p:sp>
        <p:nvSpPr>
          <p:cNvPr id="243" name="Google Shape;243;p25"/>
          <p:cNvSpPr txBox="1"/>
          <p:nvPr/>
        </p:nvSpPr>
        <p:spPr>
          <a:xfrm>
            <a:off x="227975" y="10790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aphicFrame>
        <p:nvGraphicFramePr>
          <p:cNvPr id="248" name="Google Shape;248;p26"/>
          <p:cNvGraphicFramePr/>
          <p:nvPr/>
        </p:nvGraphicFramePr>
        <p:xfrm>
          <a:off x="-12" y="0"/>
          <a:ext cx="3000000" cy="3000000"/>
        </p:xfrm>
        <a:graphic>
          <a:graphicData uri="http://schemas.openxmlformats.org/drawingml/2006/table">
            <a:tbl>
              <a:tblPr>
                <a:noFill/>
                <a:tableStyleId>{A4765720-3349-469E-9E71-0CF506D2FD3B}</a:tableStyleId>
              </a:tblPr>
              <a:tblGrid>
                <a:gridCol w="752475"/>
                <a:gridCol w="1847850"/>
                <a:gridCol w="2362175"/>
                <a:gridCol w="2457450"/>
                <a:gridCol w="962050"/>
                <a:gridCol w="762025"/>
              </a:tblGrid>
              <a:tr h="389575">
                <a:tc>
                  <a:txBody>
                    <a:bodyPr/>
                    <a:lstStyle/>
                    <a:p>
                      <a:pPr indent="0" lvl="0" marL="0" rtl="0" algn="l">
                        <a:spcBef>
                          <a:spcPts val="0"/>
                        </a:spcBef>
                        <a:spcAft>
                          <a:spcPts val="0"/>
                        </a:spcAft>
                        <a:buNone/>
                      </a:pPr>
                      <a:r>
                        <a:rPr lang="en"/>
                        <a:t>12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Puducherry</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Punjab</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29</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Rajasthan</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Tamil Nadu</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Telangana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34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Chandigarh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Jammu and Kashmir</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19</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Ladakh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Uttar Pradesh</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Uttarakhand</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West Bengal</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Bihar</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Mizoram</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Goa</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9575">
                <a:tc>
                  <a:txBody>
                    <a:bodyPr/>
                    <a:lstStyle/>
                    <a:p>
                      <a:pPr indent="0" lvl="0" marL="0" rtl="0" algn="l">
                        <a:spcBef>
                          <a:spcPts val="0"/>
                        </a:spcBef>
                        <a:spcAft>
                          <a:spcPts val="0"/>
                        </a:spcAft>
                        <a:buNone/>
                      </a:pPr>
                      <a:r>
                        <a:rPr lang="en"/>
                        <a:t>26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Manipur</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nvSpPr>
        <p:spPr>
          <a:xfrm>
            <a:off x="147600" y="643675"/>
            <a:ext cx="7768800" cy="877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Char char="●"/>
            </a:pPr>
            <a:r>
              <a:rPr b="1" lang="en" sz="1700">
                <a:solidFill>
                  <a:schemeClr val="lt1"/>
                </a:solidFill>
                <a:latin typeface="Lato"/>
                <a:ea typeface="Lato"/>
                <a:cs typeface="Lato"/>
                <a:sym typeface="Lato"/>
              </a:rPr>
              <a:t>To reset the index of the dataset we use :</a:t>
            </a:r>
            <a:endParaRPr b="1" sz="1700">
              <a:solidFill>
                <a:schemeClr val="lt1"/>
              </a:solidFill>
              <a:latin typeface="Lato"/>
              <a:ea typeface="Lato"/>
              <a:cs typeface="Lato"/>
              <a:sym typeface="Lato"/>
            </a:endParaRPr>
          </a:p>
          <a:p>
            <a:pPr indent="0" lvl="0" marL="457200" rtl="0" algn="l">
              <a:spcBef>
                <a:spcPts val="0"/>
              </a:spcBef>
              <a:spcAft>
                <a:spcPts val="0"/>
              </a:spcAft>
              <a:buNone/>
            </a:pPr>
            <a:r>
              <a:rPr lang="en">
                <a:solidFill>
                  <a:schemeClr val="lt1"/>
                </a:solidFill>
                <a:latin typeface="Lato"/>
                <a:ea typeface="Lato"/>
                <a:cs typeface="Lato"/>
                <a:sym typeface="Lato"/>
              </a:rPr>
              <a:t>df.drop( [ ‘S. No . ‘] , axis=1 , inplace = True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
        <p:nvSpPr>
          <p:cNvPr id="254" name="Google Shape;254;p27"/>
          <p:cNvSpPr txBox="1"/>
          <p:nvPr/>
        </p:nvSpPr>
        <p:spPr>
          <a:xfrm flipH="1" rot="10800000">
            <a:off x="509250" y="1931200"/>
            <a:ext cx="74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55" name="Google Shape;255;p27"/>
          <p:cNvSpPr txBox="1"/>
          <p:nvPr/>
        </p:nvSpPr>
        <p:spPr>
          <a:xfrm>
            <a:off x="147600" y="1219650"/>
            <a:ext cx="8897100" cy="67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To find the total no of cases :</a:t>
            </a:r>
            <a:endParaRPr b="1" sz="1800">
              <a:solidFill>
                <a:schemeClr val="lt1"/>
              </a:solidFill>
              <a:latin typeface="Lato"/>
              <a:ea typeface="Lato"/>
              <a:cs typeface="Lato"/>
              <a:sym typeface="Lato"/>
            </a:endParaRPr>
          </a:p>
          <a:p>
            <a:pPr indent="0" lvl="0" marL="457200" rtl="0" algn="l">
              <a:spcBef>
                <a:spcPts val="0"/>
              </a:spcBef>
              <a:spcAft>
                <a:spcPts val="0"/>
              </a:spcAft>
              <a:buNone/>
            </a:pPr>
            <a:r>
              <a:rPr lang="en">
                <a:solidFill>
                  <a:schemeClr val="lt1"/>
                </a:solidFill>
                <a:latin typeface="Lato"/>
                <a:ea typeface="Lato"/>
                <a:cs typeface="Lato"/>
                <a:sym typeface="Lato"/>
              </a:rPr>
              <a:t>Total cases = Total confirmed cases( Indian National )+ Total confirmed cases( foregin National )</a:t>
            </a:r>
            <a:endParaRPr>
              <a:solidFill>
                <a:schemeClr val="lt1"/>
              </a:solidFill>
              <a:latin typeface="Lato"/>
              <a:ea typeface="Lato"/>
              <a:cs typeface="Lato"/>
              <a:sym typeface="Lato"/>
            </a:endParaRPr>
          </a:p>
        </p:txBody>
      </p:sp>
      <p:pic>
        <p:nvPicPr>
          <p:cNvPr id="256" name="Google Shape;256;p27"/>
          <p:cNvPicPr preferRelativeResize="0"/>
          <p:nvPr/>
        </p:nvPicPr>
        <p:blipFill>
          <a:blip r:embed="rId3">
            <a:alphaModFix/>
          </a:blip>
          <a:stretch>
            <a:fillRect/>
          </a:stretch>
        </p:blipFill>
        <p:spPr>
          <a:xfrm>
            <a:off x="762825" y="2016000"/>
            <a:ext cx="7366502" cy="299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nvSpPr>
        <p:spPr>
          <a:xfrm>
            <a:off x="719225" y="566650"/>
            <a:ext cx="80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62" name="Google Shape;262;p28"/>
          <p:cNvSpPr txBox="1"/>
          <p:nvPr/>
        </p:nvSpPr>
        <p:spPr>
          <a:xfrm>
            <a:off x="388700" y="282025"/>
            <a:ext cx="648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Lato"/>
                <a:ea typeface="Lato"/>
                <a:cs typeface="Lato"/>
                <a:sym typeface="Lato"/>
              </a:rPr>
              <a:t>Finding no of Active cases :</a:t>
            </a:r>
            <a:endParaRPr b="1" sz="2000">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Active cases = Total cases - (Death + Cured )</a:t>
            </a:r>
            <a:endParaRPr>
              <a:solidFill>
                <a:srgbClr val="FFFFFF"/>
              </a:solidFill>
              <a:latin typeface="Lato"/>
              <a:ea typeface="Lato"/>
              <a:cs typeface="Lato"/>
              <a:sym typeface="Lato"/>
            </a:endParaRPr>
          </a:p>
        </p:txBody>
      </p:sp>
      <p:pic>
        <p:nvPicPr>
          <p:cNvPr id="263" name="Google Shape;263;p28"/>
          <p:cNvPicPr preferRelativeResize="0"/>
          <p:nvPr/>
        </p:nvPicPr>
        <p:blipFill>
          <a:blip r:embed="rId3">
            <a:alphaModFix/>
          </a:blip>
          <a:stretch>
            <a:fillRect/>
          </a:stretch>
        </p:blipFill>
        <p:spPr>
          <a:xfrm>
            <a:off x="719225" y="990025"/>
            <a:ext cx="7617174" cy="4153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Removing the null  values in the </a:t>
            </a:r>
            <a:r>
              <a:rPr lang="en"/>
              <a:t>data of </a:t>
            </a:r>
            <a:r>
              <a:rPr b="1" lang="en"/>
              <a:t>covid cases in India</a:t>
            </a:r>
            <a:endParaRPr/>
          </a:p>
        </p:txBody>
      </p:sp>
      <p:sp>
        <p:nvSpPr>
          <p:cNvPr id="269" name="Google Shape;269;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Checking the no of  null values :</a:t>
            </a:r>
            <a:endParaRPr/>
          </a:p>
          <a:p>
            <a:pPr indent="0" lvl="0" marL="457200" rtl="0" algn="l">
              <a:spcBef>
                <a:spcPts val="1200"/>
              </a:spcBef>
              <a:spcAft>
                <a:spcPts val="0"/>
              </a:spcAft>
              <a:buNone/>
            </a:pPr>
            <a:r>
              <a:rPr lang="en"/>
              <a:t>Function used to check null values  is :</a:t>
            </a:r>
            <a:endParaRPr/>
          </a:p>
          <a:p>
            <a:pPr indent="0" lvl="0" marL="457200" rtl="0" algn="l">
              <a:spcBef>
                <a:spcPts val="1200"/>
              </a:spcBef>
              <a:spcAft>
                <a:spcPts val="0"/>
              </a:spcAft>
              <a:buNone/>
            </a:pPr>
            <a:r>
              <a:rPr lang="en" sz="1500"/>
              <a:t> </a:t>
            </a:r>
            <a:r>
              <a:rPr b="1" lang="en" sz="1500">
                <a:latin typeface="Montserrat"/>
                <a:ea typeface="Montserrat"/>
                <a:cs typeface="Montserrat"/>
                <a:sym typeface="Montserrat"/>
              </a:rPr>
              <a:t>df.isnull().sum()</a:t>
            </a:r>
            <a:endParaRPr b="1" sz="1500">
              <a:latin typeface="Montserrat"/>
              <a:ea typeface="Montserrat"/>
              <a:cs typeface="Montserrat"/>
              <a:sym typeface="Montserrat"/>
            </a:endParaRPr>
          </a:p>
          <a:p>
            <a:pPr indent="0" lvl="0" marL="457200" rtl="0" algn="l">
              <a:spcBef>
                <a:spcPts val="1200"/>
              </a:spcBef>
              <a:spcAft>
                <a:spcPts val="1200"/>
              </a:spcAft>
              <a:buNone/>
            </a:pPr>
            <a:r>
              <a:t/>
            </a:r>
            <a:endParaRPr/>
          </a:p>
        </p:txBody>
      </p:sp>
      <p:pic>
        <p:nvPicPr>
          <p:cNvPr id="270" name="Google Shape;270;p29"/>
          <p:cNvPicPr preferRelativeResize="0"/>
          <p:nvPr/>
        </p:nvPicPr>
        <p:blipFill rotWithShape="1">
          <a:blip r:embed="rId3">
            <a:alphaModFix/>
          </a:blip>
          <a:srcRect b="0" l="14129" r="13265" t="20571"/>
          <a:stretch/>
        </p:blipFill>
        <p:spPr>
          <a:xfrm>
            <a:off x="2124975" y="2855075"/>
            <a:ext cx="5208875" cy="162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idx="4294967295" type="body"/>
          </p:nvPr>
        </p:nvSpPr>
        <p:spPr>
          <a:xfrm>
            <a:off x="610975" y="2090625"/>
            <a:ext cx="4336500" cy="224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900">
                <a:latin typeface="Montserrat"/>
                <a:ea typeface="Montserrat"/>
                <a:cs typeface="Montserrat"/>
                <a:sym typeface="Montserrat"/>
              </a:rPr>
              <a:t>Data Visualisation</a:t>
            </a:r>
            <a:endParaRPr sz="4900">
              <a:latin typeface="Montserrat"/>
              <a:ea typeface="Montserrat"/>
              <a:cs typeface="Montserrat"/>
              <a:sym typeface="Montserrat"/>
            </a:endParaRPr>
          </a:p>
        </p:txBody>
      </p:sp>
      <p:sp>
        <p:nvSpPr>
          <p:cNvPr id="276" name="Google Shape;276;p30"/>
          <p:cNvSpPr txBox="1"/>
          <p:nvPr/>
        </p:nvSpPr>
        <p:spPr>
          <a:xfrm>
            <a:off x="642950" y="3944800"/>
            <a:ext cx="53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For covid cases in India </a:t>
            </a:r>
            <a:endParaRPr sz="18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1297500" y="600800"/>
            <a:ext cx="7038900" cy="60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Objective</a:t>
            </a:r>
            <a:endParaRPr sz="2700"/>
          </a:p>
        </p:txBody>
      </p:sp>
      <p:sp>
        <p:nvSpPr>
          <p:cNvPr id="282" name="Google Shape;282;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To Learn the steps, needed to be taken to prepare the data for an analysis.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To Learn how to look at the data to find a good measure to </a:t>
            </a:r>
            <a:r>
              <a:rPr lang="en" sz="1800">
                <a:latin typeface="Montserrat"/>
                <a:ea typeface="Montserrat"/>
                <a:cs typeface="Montserrat"/>
                <a:sym typeface="Montserrat"/>
              </a:rPr>
              <a:t>establish</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The analysis based upon to Learn to visualize the result of the analysis.</a:t>
            </a:r>
            <a:endParaRPr sz="1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Coronavirus </a:t>
            </a:r>
            <a:endParaRPr b="1"/>
          </a:p>
        </p:txBody>
      </p:sp>
      <p:sp>
        <p:nvSpPr>
          <p:cNvPr id="141" name="Google Shape;141;p14"/>
          <p:cNvSpPr txBox="1"/>
          <p:nvPr>
            <p:ph idx="1" type="body"/>
          </p:nvPr>
        </p:nvSpPr>
        <p:spPr>
          <a:xfrm>
            <a:off x="80625" y="1393775"/>
            <a:ext cx="5934000" cy="3575100"/>
          </a:xfrm>
          <a:prstGeom prst="rect">
            <a:avLst/>
          </a:prstGeom>
          <a:solidFill>
            <a:schemeClr val="dk1"/>
          </a:solidFill>
        </p:spPr>
        <p:txBody>
          <a:bodyPr anchorCtr="0" anchor="t" bIns="91425" lIns="91425" spcFirstLastPara="1" rIns="91425" wrap="square" tIns="91425">
            <a:normAutofit fontScale="70000" lnSpcReduction="10000"/>
          </a:bodyPr>
          <a:lstStyle/>
          <a:p>
            <a:pPr indent="-33528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The coronavirus or Covid-19 is a large family of viruses that causes illnesses ranging from the common cold to acute respiratory syndromes, but the current virus is a novel strain not seen before. Common symptoms of the novel coronavirus strain include respiratory symptoms such as fever, cough, and shortness of breath, according to the WHO. The WHO has declared the coronavirus epidemic as a global health emergency.</a:t>
            </a:r>
            <a:endParaRPr sz="2400">
              <a:latin typeface="Times New Roman"/>
              <a:ea typeface="Times New Roman"/>
              <a:cs typeface="Times New Roman"/>
              <a:sym typeface="Times New Roman"/>
            </a:endParaRPr>
          </a:p>
          <a:p>
            <a:pPr indent="-33528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This project shows the effect of coronavirus worldwide.</a:t>
            </a:r>
            <a:endParaRPr sz="2400">
              <a:latin typeface="Times New Roman"/>
              <a:ea typeface="Times New Roman"/>
              <a:cs typeface="Times New Roman"/>
              <a:sym typeface="Times New Roman"/>
            </a:endParaRPr>
          </a:p>
          <a:p>
            <a:pPr indent="-335280" lvl="0" marL="457200" rtl="0" algn="l">
              <a:spcBef>
                <a:spcPts val="0"/>
              </a:spcBef>
              <a:spcAft>
                <a:spcPts val="0"/>
              </a:spcAft>
              <a:buSzPct val="100000"/>
              <a:buFont typeface="Times New Roman"/>
              <a:buChar char="➢"/>
            </a:pPr>
            <a:r>
              <a:rPr lang="en" sz="2400">
                <a:latin typeface="Times New Roman"/>
                <a:ea typeface="Times New Roman"/>
                <a:cs typeface="Times New Roman"/>
                <a:sym typeface="Times New Roman"/>
              </a:rPr>
              <a:t>In this project the Dataset used for globally is COVID-19. Here there are many visualization and comparison of effects of different countries.</a:t>
            </a:r>
            <a:endParaRPr sz="2400">
              <a:latin typeface="Times New Roman"/>
              <a:ea typeface="Times New Roman"/>
              <a:cs typeface="Times New Roman"/>
              <a:sym typeface="Times New Roman"/>
            </a:endParaRPr>
          </a:p>
        </p:txBody>
      </p:sp>
      <p:pic>
        <p:nvPicPr>
          <p:cNvPr id="142" name="Google Shape;142;p14"/>
          <p:cNvPicPr preferRelativeResize="0"/>
          <p:nvPr/>
        </p:nvPicPr>
        <p:blipFill>
          <a:blip r:embed="rId3">
            <a:alphaModFix/>
          </a:blip>
          <a:stretch>
            <a:fillRect/>
          </a:stretch>
        </p:blipFill>
        <p:spPr>
          <a:xfrm>
            <a:off x="6081375" y="1492925"/>
            <a:ext cx="2826200" cy="27592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1297500" y="687975"/>
            <a:ext cx="7038900" cy="5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60"/>
              <a:t>Libraries Used</a:t>
            </a:r>
            <a:endParaRPr sz="2560"/>
          </a:p>
        </p:txBody>
      </p:sp>
      <p:sp>
        <p:nvSpPr>
          <p:cNvPr id="288" name="Google Shape;288;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latin typeface="Montserrat"/>
                <a:ea typeface="Montserrat"/>
                <a:cs typeface="Montserrat"/>
                <a:sym typeface="Montserrat"/>
              </a:rPr>
              <a:t>M</a:t>
            </a:r>
            <a:r>
              <a:rPr b="1" lang="en" sz="1800">
                <a:latin typeface="Montserrat"/>
                <a:ea typeface="Montserrat"/>
                <a:cs typeface="Montserrat"/>
                <a:sym typeface="Montserrat"/>
              </a:rPr>
              <a:t>atplotlib-</a:t>
            </a:r>
            <a:r>
              <a:rPr lang="en" sz="1800">
                <a:latin typeface="Montserrat"/>
                <a:ea typeface="Montserrat"/>
                <a:cs typeface="Montserrat"/>
                <a:sym typeface="Montserrat"/>
              </a:rPr>
              <a:t>python 2D plotting library which produces publication quality figures in a variety of hard copy formats.</a:t>
            </a:r>
            <a:endParaRPr sz="1800">
              <a:latin typeface="Montserrat"/>
              <a:ea typeface="Montserrat"/>
              <a:cs typeface="Montserrat"/>
              <a:sym typeface="Montserrat"/>
            </a:endParaRPr>
          </a:p>
          <a:p>
            <a:pPr indent="-342900" lvl="0" marL="457200" rtl="0" algn="l">
              <a:spcBef>
                <a:spcPts val="0"/>
              </a:spcBef>
              <a:spcAft>
                <a:spcPts val="0"/>
              </a:spcAft>
              <a:buSzPts val="1800"/>
              <a:buChar char="●"/>
            </a:pPr>
            <a:r>
              <a:rPr b="1" lang="en" sz="1800">
                <a:latin typeface="Montserrat"/>
                <a:ea typeface="Montserrat"/>
                <a:cs typeface="Montserrat"/>
                <a:sym typeface="Montserrat"/>
              </a:rPr>
              <a:t>Seaborn</a:t>
            </a:r>
            <a:r>
              <a:rPr lang="en" sz="1800">
                <a:latin typeface="Montserrat"/>
                <a:ea typeface="Montserrat"/>
                <a:cs typeface="Montserrat"/>
                <a:sym typeface="Montserrat"/>
              </a:rPr>
              <a:t>-based on matplotlib,provides high level interface for drawing attractive statistical graphi</a:t>
            </a:r>
            <a:r>
              <a:rPr lang="en" sz="1800">
                <a:latin typeface="Montserrat"/>
                <a:ea typeface="Montserrat"/>
                <a:cs typeface="Montserrat"/>
                <a:sym typeface="Montserrat"/>
              </a:rPr>
              <a:t>cs.</a:t>
            </a:r>
            <a:r>
              <a:rPr lang="en" sz="1800">
                <a:latin typeface="Montserrat"/>
                <a:ea typeface="Montserrat"/>
                <a:cs typeface="Montserrat"/>
                <a:sym typeface="Montserrat"/>
              </a:rPr>
              <a:t>Similar (in style) to the popular ggplot2 library in R.</a:t>
            </a:r>
            <a:endParaRPr sz="1800">
              <a:latin typeface="Montserrat"/>
              <a:ea typeface="Montserrat"/>
              <a:cs typeface="Montserrat"/>
              <a:sym typeface="Montserrat"/>
            </a:endParaRPr>
          </a:p>
          <a:p>
            <a:pPr indent="0" lvl="0" marL="457200" rtl="0" algn="l">
              <a:spcBef>
                <a:spcPts val="1200"/>
              </a:spcBef>
              <a:spcAft>
                <a:spcPts val="1200"/>
              </a:spcAft>
              <a:buNone/>
            </a:pPr>
            <a:r>
              <a:t/>
            </a:r>
            <a:endParaRPr sz="1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nvSpPr>
        <p:spPr>
          <a:xfrm>
            <a:off x="520475" y="434850"/>
            <a:ext cx="8412300" cy="67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sz="1800">
                <a:solidFill>
                  <a:schemeClr val="lt1"/>
                </a:solidFill>
                <a:latin typeface="Lato"/>
                <a:ea typeface="Lato"/>
                <a:cs typeface="Lato"/>
                <a:sym typeface="Lato"/>
              </a:rPr>
              <a:t>Pie chart of percentage of total number of cases and active cases</a:t>
            </a:r>
            <a:r>
              <a:rPr lang="en" sz="1800">
                <a:solidFill>
                  <a:schemeClr val="lt1"/>
                </a:solidFill>
                <a:latin typeface="Lato"/>
                <a:ea typeface="Lato"/>
                <a:cs typeface="Lato"/>
                <a:sym typeface="Lato"/>
              </a:rPr>
              <a:t> in India </a:t>
            </a:r>
            <a:r>
              <a:rPr lang="en">
                <a:solidFill>
                  <a:schemeClr val="lt1"/>
                </a:solidFill>
                <a:latin typeface="Lato"/>
                <a:ea typeface="Lato"/>
                <a:cs typeface="Lato"/>
                <a:sym typeface="Lato"/>
              </a:rPr>
              <a:t>:</a:t>
            </a:r>
            <a:endParaRPr>
              <a:latin typeface="Lato"/>
              <a:ea typeface="Lato"/>
              <a:cs typeface="Lato"/>
              <a:sym typeface="Lato"/>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pic>
        <p:nvPicPr>
          <p:cNvPr id="294" name="Google Shape;294;p33"/>
          <p:cNvPicPr preferRelativeResize="0"/>
          <p:nvPr/>
        </p:nvPicPr>
        <p:blipFill>
          <a:blip r:embed="rId3">
            <a:alphaModFix/>
          </a:blip>
          <a:stretch>
            <a:fillRect/>
          </a:stretch>
        </p:blipFill>
        <p:spPr>
          <a:xfrm>
            <a:off x="1332675" y="919375"/>
            <a:ext cx="6894750" cy="4224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199425" y="67775"/>
            <a:ext cx="7038900" cy="6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Graphical Representation :</a:t>
            </a:r>
            <a:endParaRPr/>
          </a:p>
        </p:txBody>
      </p:sp>
      <p:sp>
        <p:nvSpPr>
          <p:cNvPr id="300" name="Google Shape;300;p34"/>
          <p:cNvSpPr txBox="1"/>
          <p:nvPr>
            <p:ph idx="1" type="body"/>
          </p:nvPr>
        </p:nvSpPr>
        <p:spPr>
          <a:xfrm>
            <a:off x="1297500" y="938375"/>
            <a:ext cx="7038900" cy="354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1" name="Google Shape;301;p34"/>
          <p:cNvSpPr txBox="1"/>
          <p:nvPr/>
        </p:nvSpPr>
        <p:spPr>
          <a:xfrm>
            <a:off x="1516350" y="538175"/>
            <a:ext cx="4902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Bar Plot</a:t>
            </a:r>
            <a:endParaRPr>
              <a:solidFill>
                <a:schemeClr val="lt1"/>
              </a:solidFill>
              <a:latin typeface="Lato"/>
              <a:ea typeface="Lato"/>
              <a:cs typeface="Lato"/>
              <a:sym typeface="Lato"/>
            </a:endParaRPr>
          </a:p>
        </p:txBody>
      </p:sp>
      <p:pic>
        <p:nvPicPr>
          <p:cNvPr id="302" name="Google Shape;302;p34"/>
          <p:cNvPicPr preferRelativeResize="0"/>
          <p:nvPr/>
        </p:nvPicPr>
        <p:blipFill>
          <a:blip r:embed="rId3">
            <a:alphaModFix/>
          </a:blip>
          <a:stretch>
            <a:fillRect/>
          </a:stretch>
        </p:blipFill>
        <p:spPr>
          <a:xfrm>
            <a:off x="1134025" y="877050"/>
            <a:ext cx="7563325" cy="4124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6"/>
          <p:cNvPicPr preferRelativeResize="0"/>
          <p:nvPr/>
        </p:nvPicPr>
        <p:blipFill>
          <a:blip r:embed="rId3">
            <a:alphaModFix/>
          </a:blip>
          <a:stretch>
            <a:fillRect/>
          </a:stretch>
        </p:blipFill>
        <p:spPr>
          <a:xfrm>
            <a:off x="382025" y="10265"/>
            <a:ext cx="8467151" cy="51768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nvSpPr>
        <p:spPr>
          <a:xfrm>
            <a:off x="321750" y="282025"/>
            <a:ext cx="83715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Scatter plot :</a:t>
            </a:r>
            <a:endParaRPr sz="1600">
              <a:solidFill>
                <a:schemeClr val="lt1"/>
              </a:solidFill>
              <a:latin typeface="Lato"/>
              <a:ea typeface="Lato"/>
              <a:cs typeface="Lato"/>
              <a:sym typeface="Lato"/>
            </a:endParaRPr>
          </a:p>
        </p:txBody>
      </p:sp>
      <p:pic>
        <p:nvPicPr>
          <p:cNvPr id="318" name="Google Shape;318;p37"/>
          <p:cNvPicPr preferRelativeResize="0"/>
          <p:nvPr/>
        </p:nvPicPr>
        <p:blipFill>
          <a:blip r:embed="rId3">
            <a:alphaModFix/>
          </a:blip>
          <a:stretch>
            <a:fillRect/>
          </a:stretch>
        </p:blipFill>
        <p:spPr>
          <a:xfrm>
            <a:off x="2349100" y="789375"/>
            <a:ext cx="5112464" cy="415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How </a:t>
            </a:r>
            <a:r>
              <a:rPr lang="en"/>
              <a:t>coronavirus</a:t>
            </a:r>
            <a:r>
              <a:rPr lang="en"/>
              <a:t> is rising </a:t>
            </a:r>
            <a:r>
              <a:rPr lang="en"/>
              <a:t>Globally</a:t>
            </a:r>
            <a:r>
              <a:rPr lang="en"/>
              <a:t> </a:t>
            </a:r>
            <a:endParaRPr/>
          </a:p>
        </p:txBody>
      </p:sp>
      <p:sp>
        <p:nvSpPr>
          <p:cNvPr id="324" name="Google Shape;324;p38"/>
          <p:cNvSpPr txBox="1"/>
          <p:nvPr/>
        </p:nvSpPr>
        <p:spPr>
          <a:xfrm>
            <a:off x="1362150" y="1155100"/>
            <a:ext cx="7038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observed the total number of cases and new cases for a particular period of time ( 100 days ) and draw the conclusions from that.</a:t>
            </a:r>
            <a:endParaRPr>
              <a:solidFill>
                <a:schemeClr val="lt1"/>
              </a:solidFill>
              <a:latin typeface="Lato"/>
              <a:ea typeface="Lato"/>
              <a:cs typeface="Lato"/>
              <a:sym typeface="Lato"/>
            </a:endParaRPr>
          </a:p>
        </p:txBody>
      </p:sp>
      <p:sp>
        <p:nvSpPr>
          <p:cNvPr id="325" name="Google Shape;325;p38"/>
          <p:cNvSpPr txBox="1"/>
          <p:nvPr/>
        </p:nvSpPr>
        <p:spPr>
          <a:xfrm>
            <a:off x="544850" y="1983300"/>
            <a:ext cx="7551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Data on per day cases:</a:t>
            </a:r>
            <a:endParaRPr>
              <a:solidFill>
                <a:schemeClr val="lt1"/>
              </a:solidFill>
              <a:latin typeface="Lato"/>
              <a:ea typeface="Lato"/>
              <a:cs typeface="Lato"/>
              <a:sym typeface="Lato"/>
            </a:endParaRPr>
          </a:p>
        </p:txBody>
      </p:sp>
      <p:sp>
        <p:nvSpPr>
          <p:cNvPr id="326" name="Google Shape;326;p38"/>
          <p:cNvSpPr txBox="1"/>
          <p:nvPr/>
        </p:nvSpPr>
        <p:spPr>
          <a:xfrm>
            <a:off x="152550" y="2430075"/>
            <a:ext cx="899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dbd_India=pd.read_excel(r"C:\Users\priku\OneDrive\Desktop\final covid project\per_day_cases.xlsx",parse_dates=True,sheet_name="India")</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9"/>
          <p:cNvPicPr preferRelativeResize="0"/>
          <p:nvPr/>
        </p:nvPicPr>
        <p:blipFill>
          <a:blip r:embed="rId3">
            <a:alphaModFix/>
          </a:blip>
          <a:stretch>
            <a:fillRect/>
          </a:stretch>
        </p:blipFill>
        <p:spPr>
          <a:xfrm>
            <a:off x="152400" y="152400"/>
            <a:ext cx="3726950" cy="4838698"/>
          </a:xfrm>
          <a:prstGeom prst="rect">
            <a:avLst/>
          </a:prstGeom>
          <a:noFill/>
          <a:ln>
            <a:noFill/>
          </a:ln>
        </p:spPr>
      </p:pic>
      <p:pic>
        <p:nvPicPr>
          <p:cNvPr id="332" name="Google Shape;332;p39"/>
          <p:cNvPicPr preferRelativeResize="0"/>
          <p:nvPr/>
        </p:nvPicPr>
        <p:blipFill>
          <a:blip r:embed="rId4">
            <a:alphaModFix/>
          </a:blip>
          <a:stretch>
            <a:fillRect/>
          </a:stretch>
        </p:blipFill>
        <p:spPr>
          <a:xfrm>
            <a:off x="4487425" y="152400"/>
            <a:ext cx="5116726"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nvSpPr>
        <p:spPr>
          <a:xfrm>
            <a:off x="392300" y="359600"/>
            <a:ext cx="7530000" cy="49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sz="2000">
                <a:solidFill>
                  <a:schemeClr val="lt1"/>
                </a:solidFill>
                <a:latin typeface="Lato"/>
                <a:ea typeface="Lato"/>
                <a:cs typeface="Lato"/>
                <a:sym typeface="Lato"/>
              </a:rPr>
              <a:t>Cleaning and processing the data on per day cases </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338" name="Google Shape;338;p40"/>
          <p:cNvSpPr txBox="1"/>
          <p:nvPr/>
        </p:nvSpPr>
        <p:spPr>
          <a:xfrm>
            <a:off x="108975" y="795500"/>
            <a:ext cx="8990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Dropping the null values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We won’t need the 'Days after surpassing 100 cases' column for our analysis so we are </a:t>
            </a:r>
            <a:r>
              <a:rPr lang="en">
                <a:solidFill>
                  <a:schemeClr val="lt1"/>
                </a:solidFill>
                <a:latin typeface="Lato"/>
                <a:ea typeface="Lato"/>
                <a:cs typeface="Lato"/>
                <a:sym typeface="Lato"/>
              </a:rPr>
              <a:t>dropping</a:t>
            </a:r>
            <a:r>
              <a:rPr lang="en">
                <a:solidFill>
                  <a:schemeClr val="lt1"/>
                </a:solidFill>
                <a:latin typeface="Lato"/>
                <a:ea typeface="Lato"/>
                <a:cs typeface="Lato"/>
                <a:sym typeface="Lato"/>
              </a:rPr>
              <a:t> that column </a:t>
            </a:r>
            <a:endParaRPr>
              <a:solidFill>
                <a:schemeClr val="lt1"/>
              </a:solidFill>
              <a:latin typeface="Lato"/>
              <a:ea typeface="Lato"/>
              <a:cs typeface="Lato"/>
              <a:sym typeface="Lato"/>
            </a:endParaRPr>
          </a:p>
          <a:p>
            <a:pPr indent="0" lvl="0" marL="457200" rtl="0" algn="l">
              <a:spcBef>
                <a:spcPts val="0"/>
              </a:spcBef>
              <a:spcAft>
                <a:spcPts val="0"/>
              </a:spcAft>
              <a:buNone/>
            </a:pPr>
            <a:r>
              <a:rPr lang="en">
                <a:solidFill>
                  <a:srgbClr val="FF9900"/>
                </a:solidFill>
                <a:latin typeface="Lato"/>
                <a:ea typeface="Lato"/>
                <a:cs typeface="Lato"/>
                <a:sym typeface="Lato"/>
              </a:rPr>
              <a:t>dbd_India.drop(['Days after surpassing 100 cases'],axis=1,inplace=True)</a:t>
            </a:r>
            <a:endParaRPr>
              <a:solidFill>
                <a:srgbClr val="FF9900"/>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Renaming Total cases as Total cases India and New cases as New cases India</a:t>
            </a:r>
            <a:endParaRPr>
              <a:solidFill>
                <a:schemeClr val="lt1"/>
              </a:solidFill>
              <a:latin typeface="Lato"/>
              <a:ea typeface="Lato"/>
              <a:cs typeface="Lato"/>
              <a:sym typeface="Lato"/>
            </a:endParaRPr>
          </a:p>
          <a:p>
            <a:pPr indent="0" lvl="0" marL="457200" rtl="0" algn="l">
              <a:spcBef>
                <a:spcPts val="0"/>
              </a:spcBef>
              <a:spcAft>
                <a:spcPts val="0"/>
              </a:spcAft>
              <a:buNone/>
            </a:pPr>
            <a:r>
              <a:rPr lang="en">
                <a:solidFill>
                  <a:srgbClr val="FF9900"/>
                </a:solidFill>
                <a:latin typeface="Lato"/>
                <a:ea typeface="Lato"/>
                <a:cs typeface="Lato"/>
                <a:sym typeface="Lato"/>
              </a:rPr>
              <a:t>dbd_India.rename(columns={'Total Cases':'Total Cases India','New Cases':'New Cases India'},inplace=True)</a:t>
            </a:r>
            <a:endParaRPr>
              <a:solidFill>
                <a:srgbClr val="FF9900"/>
              </a:solidFill>
              <a:latin typeface="Lato"/>
              <a:ea typeface="Lato"/>
              <a:cs typeface="Lato"/>
              <a:sym typeface="Lato"/>
            </a:endParaRPr>
          </a:p>
          <a:p>
            <a:pPr indent="0" lvl="0" marL="0" rtl="0" algn="l">
              <a:spcBef>
                <a:spcPts val="0"/>
              </a:spcBef>
              <a:spcAft>
                <a:spcPts val="0"/>
              </a:spcAft>
              <a:buNone/>
            </a:pPr>
            <a:r>
              <a:t/>
            </a:r>
            <a:endParaRPr>
              <a:solidFill>
                <a:srgbClr val="FF9900"/>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pic>
        <p:nvPicPr>
          <p:cNvPr id="339" name="Google Shape;339;p40"/>
          <p:cNvPicPr preferRelativeResize="0"/>
          <p:nvPr/>
        </p:nvPicPr>
        <p:blipFill>
          <a:blip r:embed="rId3">
            <a:alphaModFix/>
          </a:blip>
          <a:stretch>
            <a:fillRect/>
          </a:stretch>
        </p:blipFill>
        <p:spPr>
          <a:xfrm>
            <a:off x="152400" y="2059575"/>
            <a:ext cx="2065950" cy="2016000"/>
          </a:xfrm>
          <a:prstGeom prst="rect">
            <a:avLst/>
          </a:prstGeom>
          <a:noFill/>
          <a:ln>
            <a:noFill/>
          </a:ln>
        </p:spPr>
      </p:pic>
      <p:pic>
        <p:nvPicPr>
          <p:cNvPr id="340" name="Google Shape;340;p40"/>
          <p:cNvPicPr preferRelativeResize="0"/>
          <p:nvPr/>
        </p:nvPicPr>
        <p:blipFill rotWithShape="1">
          <a:blip r:embed="rId4">
            <a:alphaModFix/>
          </a:blip>
          <a:srcRect b="34397" l="0" r="0" t="8282"/>
          <a:stretch/>
        </p:blipFill>
        <p:spPr>
          <a:xfrm>
            <a:off x="152400" y="4075575"/>
            <a:ext cx="2065950" cy="980750"/>
          </a:xfrm>
          <a:prstGeom prst="rect">
            <a:avLst/>
          </a:prstGeom>
          <a:noFill/>
          <a:ln>
            <a:noFill/>
          </a:ln>
        </p:spPr>
      </p:pic>
      <p:pic>
        <p:nvPicPr>
          <p:cNvPr id="341" name="Google Shape;341;p40"/>
          <p:cNvPicPr preferRelativeResize="0"/>
          <p:nvPr/>
        </p:nvPicPr>
        <p:blipFill>
          <a:blip r:embed="rId5">
            <a:alphaModFix/>
          </a:blip>
          <a:stretch>
            <a:fillRect/>
          </a:stretch>
        </p:blipFill>
        <p:spPr>
          <a:xfrm>
            <a:off x="2338025" y="2059575"/>
            <a:ext cx="1919200" cy="2255725"/>
          </a:xfrm>
          <a:prstGeom prst="rect">
            <a:avLst/>
          </a:prstGeom>
          <a:noFill/>
          <a:ln>
            <a:noFill/>
          </a:ln>
        </p:spPr>
      </p:pic>
      <p:pic>
        <p:nvPicPr>
          <p:cNvPr id="342" name="Google Shape;342;p40"/>
          <p:cNvPicPr preferRelativeResize="0"/>
          <p:nvPr/>
        </p:nvPicPr>
        <p:blipFill>
          <a:blip r:embed="rId6">
            <a:alphaModFix/>
          </a:blip>
          <a:stretch>
            <a:fillRect/>
          </a:stretch>
        </p:blipFill>
        <p:spPr>
          <a:xfrm>
            <a:off x="4453175" y="2096125"/>
            <a:ext cx="2131875" cy="2255725"/>
          </a:xfrm>
          <a:prstGeom prst="rect">
            <a:avLst/>
          </a:prstGeom>
          <a:noFill/>
          <a:ln>
            <a:noFill/>
          </a:ln>
        </p:spPr>
      </p:pic>
      <p:pic>
        <p:nvPicPr>
          <p:cNvPr id="343" name="Google Shape;343;p40"/>
          <p:cNvPicPr preferRelativeResize="0"/>
          <p:nvPr/>
        </p:nvPicPr>
        <p:blipFill>
          <a:blip r:embed="rId7">
            <a:alphaModFix/>
          </a:blip>
          <a:stretch>
            <a:fillRect/>
          </a:stretch>
        </p:blipFill>
        <p:spPr>
          <a:xfrm>
            <a:off x="6672125" y="2096125"/>
            <a:ext cx="2120650" cy="239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Cleaning and processing the data on covid cases in Italy :</a:t>
            </a:r>
            <a:endParaRPr/>
          </a:p>
        </p:txBody>
      </p:sp>
      <p:pic>
        <p:nvPicPr>
          <p:cNvPr id="349" name="Google Shape;349;p41"/>
          <p:cNvPicPr preferRelativeResize="0"/>
          <p:nvPr/>
        </p:nvPicPr>
        <p:blipFill>
          <a:blip r:embed="rId3">
            <a:alphaModFix/>
          </a:blip>
          <a:stretch>
            <a:fillRect/>
          </a:stretch>
        </p:blipFill>
        <p:spPr>
          <a:xfrm>
            <a:off x="1234850" y="1808950"/>
            <a:ext cx="7864350" cy="170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805800" y="725050"/>
            <a:ext cx="7532400" cy="380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148" name="Google Shape;148;p15"/>
          <p:cNvSpPr/>
          <p:nvPr/>
        </p:nvSpPr>
        <p:spPr>
          <a:xfrm>
            <a:off x="3496350" y="1192850"/>
            <a:ext cx="1915200" cy="700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Libraries used in project</a:t>
            </a:r>
            <a:endParaRPr sz="1800">
              <a:solidFill>
                <a:srgbClr val="FFFFFF"/>
              </a:solidFill>
            </a:endParaRPr>
          </a:p>
        </p:txBody>
      </p:sp>
      <p:sp>
        <p:nvSpPr>
          <p:cNvPr id="149" name="Google Shape;149;p15"/>
          <p:cNvSpPr/>
          <p:nvPr/>
        </p:nvSpPr>
        <p:spPr>
          <a:xfrm>
            <a:off x="5573250" y="2465350"/>
            <a:ext cx="1686900" cy="327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a:t>
            </a:r>
            <a:r>
              <a:rPr lang="en">
                <a:solidFill>
                  <a:srgbClr val="FFFFFF"/>
                </a:solidFill>
              </a:rPr>
              <a:t>ata visualisation</a:t>
            </a:r>
            <a:endParaRPr>
              <a:solidFill>
                <a:srgbClr val="FFFFFF"/>
              </a:solidFill>
            </a:endParaRPr>
          </a:p>
        </p:txBody>
      </p:sp>
      <p:sp>
        <p:nvSpPr>
          <p:cNvPr id="150" name="Google Shape;150;p15"/>
          <p:cNvSpPr/>
          <p:nvPr/>
        </p:nvSpPr>
        <p:spPr>
          <a:xfrm>
            <a:off x="2032647"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Data interpretation </a:t>
            </a:r>
            <a:endParaRPr>
              <a:solidFill>
                <a:srgbClr val="FFFFFF"/>
              </a:solidFill>
            </a:endParaRPr>
          </a:p>
        </p:txBody>
      </p:sp>
      <p:sp>
        <p:nvSpPr>
          <p:cNvPr id="151" name="Google Shape;151;p15"/>
          <p:cNvSpPr/>
          <p:nvPr/>
        </p:nvSpPr>
        <p:spPr>
          <a:xfrm>
            <a:off x="1187400"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Numpy (np)</a:t>
            </a:r>
            <a:endParaRPr>
              <a:solidFill>
                <a:srgbClr val="FFFFFF"/>
              </a:solidFill>
            </a:endParaRPr>
          </a:p>
        </p:txBody>
      </p:sp>
      <p:sp>
        <p:nvSpPr>
          <p:cNvPr id="152" name="Google Shape;152;p15"/>
          <p:cNvSpPr/>
          <p:nvPr/>
        </p:nvSpPr>
        <p:spPr>
          <a:xfrm>
            <a:off x="2877893"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pandas(pd)</a:t>
            </a:r>
            <a:endParaRPr>
              <a:solidFill>
                <a:srgbClr val="FFFFFF"/>
              </a:solidFill>
            </a:endParaRPr>
          </a:p>
        </p:txBody>
      </p:sp>
      <p:sp>
        <p:nvSpPr>
          <p:cNvPr id="153" name="Google Shape;153;p15"/>
          <p:cNvSpPr/>
          <p:nvPr/>
        </p:nvSpPr>
        <p:spPr>
          <a:xfrm>
            <a:off x="4538313"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Matplotlib (plt)</a:t>
            </a:r>
            <a:endParaRPr>
              <a:solidFill>
                <a:srgbClr val="FFFFFF"/>
              </a:solidFill>
            </a:endParaRPr>
          </a:p>
        </p:txBody>
      </p:sp>
      <p:sp>
        <p:nvSpPr>
          <p:cNvPr id="154" name="Google Shape;154;p15"/>
          <p:cNvSpPr/>
          <p:nvPr/>
        </p:nvSpPr>
        <p:spPr>
          <a:xfrm>
            <a:off x="5828293" y="3762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Seaborn (sns) </a:t>
            </a:r>
            <a:endParaRPr>
              <a:solidFill>
                <a:srgbClr val="FFFFFF"/>
              </a:solidFill>
            </a:endParaRPr>
          </a:p>
        </p:txBody>
      </p:sp>
      <p:cxnSp>
        <p:nvCxnSpPr>
          <p:cNvPr id="155" name="Google Shape;155;p15"/>
          <p:cNvCxnSpPr>
            <a:stCxn id="148" idx="2"/>
            <a:endCxn id="149" idx="0"/>
          </p:cNvCxnSpPr>
          <p:nvPr/>
        </p:nvCxnSpPr>
        <p:spPr>
          <a:xfrm flipH="1" rot="-5400000">
            <a:off x="5149350" y="1197950"/>
            <a:ext cx="572100" cy="1962900"/>
          </a:xfrm>
          <a:prstGeom prst="bentConnector3">
            <a:avLst>
              <a:gd fmla="val 49991" name="adj1"/>
            </a:avLst>
          </a:prstGeom>
          <a:noFill/>
          <a:ln cap="flat" cmpd="sng" w="9525">
            <a:solidFill>
              <a:srgbClr val="C2C2C2"/>
            </a:solidFill>
            <a:prstDash val="solid"/>
            <a:round/>
            <a:headEnd len="sm" w="sm" type="none"/>
            <a:tailEnd len="sm" w="sm" type="none"/>
          </a:ln>
        </p:spPr>
      </p:cxnSp>
      <p:cxnSp>
        <p:nvCxnSpPr>
          <p:cNvPr id="156" name="Google Shape;156;p15"/>
          <p:cNvCxnSpPr>
            <a:stCxn id="150" idx="0"/>
            <a:endCxn id="148" idx="2"/>
          </p:cNvCxnSpPr>
          <p:nvPr/>
        </p:nvCxnSpPr>
        <p:spPr>
          <a:xfrm rot="-5400000">
            <a:off x="3399297" y="1295751"/>
            <a:ext cx="457200" cy="1652400"/>
          </a:xfrm>
          <a:prstGeom prst="bentConnector3">
            <a:avLst>
              <a:gd fmla="val 39349" name="adj1"/>
            </a:avLst>
          </a:prstGeom>
          <a:noFill/>
          <a:ln cap="flat" cmpd="sng" w="9525">
            <a:solidFill>
              <a:srgbClr val="C2C2C2"/>
            </a:solidFill>
            <a:prstDash val="solid"/>
            <a:round/>
            <a:headEnd len="sm" w="sm" type="none"/>
            <a:tailEnd len="sm" w="sm" type="none"/>
          </a:ln>
        </p:spPr>
      </p:cxnSp>
      <p:cxnSp>
        <p:nvCxnSpPr>
          <p:cNvPr id="157" name="Google Shape;157;p15"/>
          <p:cNvCxnSpPr>
            <a:stCxn id="150" idx="2"/>
            <a:endCxn id="152" idx="0"/>
          </p:cNvCxnSpPr>
          <p:nvPr/>
        </p:nvCxnSpPr>
        <p:spPr>
          <a:xfrm flipH="1" rot="-5400000">
            <a:off x="2995647" y="259910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8" name="Google Shape;158;p15"/>
          <p:cNvCxnSpPr>
            <a:stCxn id="151" idx="0"/>
            <a:endCxn id="150" idx="2"/>
          </p:cNvCxnSpPr>
          <p:nvPr/>
        </p:nvCxnSpPr>
        <p:spPr>
          <a:xfrm rot="-5400000">
            <a:off x="2150400" y="25991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9" name="Google Shape;159;p15"/>
          <p:cNvCxnSpPr/>
          <p:nvPr/>
        </p:nvCxnSpPr>
        <p:spPr>
          <a:xfrm flipH="1" rot="-5400000">
            <a:off x="6179018" y="3030803"/>
            <a:ext cx="969600" cy="494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60" name="Google Shape;160;p15"/>
          <p:cNvCxnSpPr>
            <a:stCxn id="153" idx="0"/>
            <a:endCxn id="149" idx="2"/>
          </p:cNvCxnSpPr>
          <p:nvPr/>
        </p:nvCxnSpPr>
        <p:spPr>
          <a:xfrm rot="-5400000">
            <a:off x="5633463" y="2466953"/>
            <a:ext cx="457200" cy="1109400"/>
          </a:xfrm>
          <a:prstGeom prst="bentConnector3">
            <a:avLst>
              <a:gd fmla="val 50011" name="adj1"/>
            </a:avLst>
          </a:prstGeom>
          <a:noFill/>
          <a:ln cap="flat" cmpd="sng" w="9525">
            <a:solidFill>
              <a:srgbClr val="C2C2C2"/>
            </a:solidFill>
            <a:prstDash val="solid"/>
            <a:round/>
            <a:headEnd len="sm" w="sm" type="none"/>
            <a:tailEnd len="sm" w="sm" type="none"/>
          </a:ln>
        </p:spPr>
      </p:cxnSp>
      <p:sp>
        <p:nvSpPr>
          <p:cNvPr id="161" name="Google Shape;161;p15"/>
          <p:cNvSpPr/>
          <p:nvPr/>
        </p:nvSpPr>
        <p:spPr>
          <a:xfrm>
            <a:off x="7366393" y="3301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highlight>
                  <a:srgbClr val="307BF3"/>
                </a:highlight>
                <a:latin typeface="Roboto"/>
                <a:ea typeface="Roboto"/>
                <a:cs typeface="Roboto"/>
                <a:sym typeface="Roboto"/>
              </a:rPr>
              <a:t>     Plotly (px)</a:t>
            </a:r>
            <a:endParaRPr>
              <a:solidFill>
                <a:srgbClr val="FFFFFF"/>
              </a:solidFill>
              <a:highlight>
                <a:srgbClr val="307BF3"/>
              </a:highlight>
            </a:endParaRPr>
          </a:p>
        </p:txBody>
      </p:sp>
      <p:cxnSp>
        <p:nvCxnSpPr>
          <p:cNvPr id="162" name="Google Shape;162;p15"/>
          <p:cNvCxnSpPr/>
          <p:nvPr/>
        </p:nvCxnSpPr>
        <p:spPr>
          <a:xfrm>
            <a:off x="6416850" y="3021650"/>
            <a:ext cx="15147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5"/>
          <p:cNvCxnSpPr/>
          <p:nvPr/>
        </p:nvCxnSpPr>
        <p:spPr>
          <a:xfrm>
            <a:off x="7931550" y="3021650"/>
            <a:ext cx="0" cy="261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2"/>
          <p:cNvPicPr preferRelativeResize="0"/>
          <p:nvPr/>
        </p:nvPicPr>
        <p:blipFill>
          <a:blip r:embed="rId3">
            <a:alphaModFix/>
          </a:blip>
          <a:stretch>
            <a:fillRect/>
          </a:stretch>
        </p:blipFill>
        <p:spPr>
          <a:xfrm>
            <a:off x="1896000" y="152400"/>
            <a:ext cx="2548473" cy="4838700"/>
          </a:xfrm>
          <a:prstGeom prst="rect">
            <a:avLst/>
          </a:prstGeom>
          <a:noFill/>
          <a:ln>
            <a:noFill/>
          </a:ln>
        </p:spPr>
      </p:pic>
      <p:pic>
        <p:nvPicPr>
          <p:cNvPr id="355" name="Google Shape;355;p42"/>
          <p:cNvPicPr preferRelativeResize="0"/>
          <p:nvPr/>
        </p:nvPicPr>
        <p:blipFill>
          <a:blip r:embed="rId4">
            <a:alphaModFix/>
          </a:blip>
          <a:stretch>
            <a:fillRect/>
          </a:stretch>
        </p:blipFill>
        <p:spPr>
          <a:xfrm>
            <a:off x="5316100" y="152400"/>
            <a:ext cx="2628000"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1253925" y="77725"/>
            <a:ext cx="7038900" cy="52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Cleaning and processing the data on covid cases in korea :</a:t>
            </a:r>
            <a:endParaRPr/>
          </a:p>
        </p:txBody>
      </p:sp>
      <p:sp>
        <p:nvSpPr>
          <p:cNvPr id="361" name="Google Shape;361;p43"/>
          <p:cNvSpPr txBox="1"/>
          <p:nvPr>
            <p:ph idx="1" type="body"/>
          </p:nvPr>
        </p:nvSpPr>
        <p:spPr>
          <a:xfrm>
            <a:off x="87175" y="1567550"/>
            <a:ext cx="508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dbd_Korea=pd.read_excel(</a:t>
            </a:r>
            <a:r>
              <a:rPr lang="en">
                <a:solidFill>
                  <a:srgbClr val="FF9900"/>
                </a:solidFill>
              </a:rPr>
              <a:t>r"C:\Users\priku\OneDrive\Desktop\final covid project\per_day_cases.xlsx"</a:t>
            </a:r>
            <a:r>
              <a:rPr lang="en"/>
              <a:t>,parse_dates=True,sheet_name="Korea")</a:t>
            </a:r>
            <a:endParaRPr/>
          </a:p>
          <a:p>
            <a:pPr indent="0" lvl="0" marL="0" rtl="0" algn="l">
              <a:spcBef>
                <a:spcPts val="1200"/>
              </a:spcBef>
              <a:spcAft>
                <a:spcPts val="0"/>
              </a:spcAft>
              <a:buNone/>
            </a:pPr>
            <a:r>
              <a:rPr lang="en"/>
              <a:t>dbd_Korea.drop(['Days after surpassing 100 cases'], axis = 1, inplace =True)</a:t>
            </a:r>
            <a:endParaRPr/>
          </a:p>
          <a:p>
            <a:pPr indent="0" lvl="0" marL="0" rtl="0" algn="l">
              <a:spcBef>
                <a:spcPts val="1200"/>
              </a:spcBef>
              <a:spcAft>
                <a:spcPts val="0"/>
              </a:spcAft>
              <a:buNone/>
            </a:pPr>
            <a:r>
              <a:rPr lang="en"/>
              <a:t>dbd_Korea.rename(columns={'Total Cases':'Total Cases Korea','New Cases':'New Cases Korea'},inplace=True)</a:t>
            </a:r>
            <a:endParaRPr/>
          </a:p>
          <a:p>
            <a:pPr indent="0" lvl="0" marL="0" rtl="0" algn="l">
              <a:spcBef>
                <a:spcPts val="1200"/>
              </a:spcBef>
              <a:spcAft>
                <a:spcPts val="0"/>
              </a:spcAft>
              <a:buNone/>
            </a:pPr>
            <a:r>
              <a:rPr lang="en"/>
              <a:t>dbd_Korea</a:t>
            </a:r>
            <a:endParaRPr/>
          </a:p>
          <a:p>
            <a:pPr indent="0" lvl="0" marL="0" rtl="0" algn="l">
              <a:spcBef>
                <a:spcPts val="1200"/>
              </a:spcBef>
              <a:spcAft>
                <a:spcPts val="1200"/>
              </a:spcAft>
              <a:buNone/>
            </a:pPr>
            <a:r>
              <a:t/>
            </a:r>
            <a:endParaRPr/>
          </a:p>
        </p:txBody>
      </p:sp>
      <p:pic>
        <p:nvPicPr>
          <p:cNvPr id="362" name="Google Shape;362;p43"/>
          <p:cNvPicPr preferRelativeResize="0"/>
          <p:nvPr/>
        </p:nvPicPr>
        <p:blipFill>
          <a:blip r:embed="rId3">
            <a:alphaModFix/>
          </a:blip>
          <a:stretch>
            <a:fillRect/>
          </a:stretch>
        </p:blipFill>
        <p:spPr>
          <a:xfrm>
            <a:off x="0" y="1133711"/>
            <a:ext cx="9144001" cy="39439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Cleaning and processing the data on covid cases in  wuhan :</a:t>
            </a:r>
            <a:endParaRPr/>
          </a:p>
        </p:txBody>
      </p:sp>
      <p:sp>
        <p:nvSpPr>
          <p:cNvPr id="368" name="Google Shape;368;p44"/>
          <p:cNvSpPr txBox="1"/>
          <p:nvPr>
            <p:ph idx="1" type="body"/>
          </p:nvPr>
        </p:nvSpPr>
        <p:spPr>
          <a:xfrm>
            <a:off x="360325" y="1600225"/>
            <a:ext cx="8531700" cy="29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dbd_Wuhan=pd.read_excel(</a:t>
            </a:r>
            <a:r>
              <a:rPr lang="en">
                <a:solidFill>
                  <a:srgbClr val="FF9900"/>
                </a:solidFill>
              </a:rPr>
              <a:t>r</a:t>
            </a:r>
            <a:r>
              <a:rPr lang="en">
                <a:solidFill>
                  <a:srgbClr val="FF0000"/>
                </a:solidFill>
              </a:rPr>
              <a:t>"</a:t>
            </a:r>
            <a:r>
              <a:rPr lang="en">
                <a:solidFill>
                  <a:srgbClr val="FF9900"/>
                </a:solidFill>
              </a:rPr>
              <a:t>C:\Users\priku\OneDrive\Desktop\final covid project\per_day_cases.xlsx"</a:t>
            </a:r>
            <a:r>
              <a:rPr lang="en"/>
              <a:t>,parse_dates=True,sheet_name="Wuhan")</a:t>
            </a:r>
            <a:endParaRPr/>
          </a:p>
          <a:p>
            <a:pPr indent="0" lvl="0" marL="0" rtl="0" algn="l">
              <a:spcBef>
                <a:spcPts val="1200"/>
              </a:spcBef>
              <a:spcAft>
                <a:spcPts val="0"/>
              </a:spcAft>
              <a:buNone/>
            </a:pPr>
            <a:r>
              <a:rPr lang="en"/>
              <a:t>dbd_Wuhan.rename(columns={'Total Cases':'Total Cases Wuhan','New Cases':'New Cases Wuhan'},inplace=True)</a:t>
            </a:r>
            <a:endParaRPr/>
          </a:p>
          <a:p>
            <a:pPr indent="0" lvl="0" marL="0" rtl="0" algn="l">
              <a:spcBef>
                <a:spcPts val="1200"/>
              </a:spcBef>
              <a:spcAft>
                <a:spcPts val="0"/>
              </a:spcAft>
              <a:buNone/>
            </a:pPr>
            <a:r>
              <a:rPr lang="en"/>
              <a:t>dbd_Wuhan                                                                    (OR)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9" name="Google Shape;369;p44"/>
          <p:cNvPicPr preferRelativeResize="0"/>
          <p:nvPr/>
        </p:nvPicPr>
        <p:blipFill>
          <a:blip r:embed="rId3">
            <a:alphaModFix/>
          </a:blip>
          <a:stretch>
            <a:fillRect/>
          </a:stretch>
        </p:blipFill>
        <p:spPr>
          <a:xfrm>
            <a:off x="119875" y="3029425"/>
            <a:ext cx="8935725" cy="1547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5"/>
          <p:cNvPicPr preferRelativeResize="0"/>
          <p:nvPr/>
        </p:nvPicPr>
        <p:blipFill>
          <a:blip r:embed="rId3">
            <a:alphaModFix/>
          </a:blip>
          <a:stretch>
            <a:fillRect/>
          </a:stretch>
        </p:blipFill>
        <p:spPr>
          <a:xfrm>
            <a:off x="152400" y="152400"/>
            <a:ext cx="2712911" cy="4838700"/>
          </a:xfrm>
          <a:prstGeom prst="rect">
            <a:avLst/>
          </a:prstGeom>
          <a:noFill/>
          <a:ln>
            <a:noFill/>
          </a:ln>
        </p:spPr>
      </p:pic>
      <p:pic>
        <p:nvPicPr>
          <p:cNvPr id="375" name="Google Shape;375;p45"/>
          <p:cNvPicPr preferRelativeResize="0"/>
          <p:nvPr/>
        </p:nvPicPr>
        <p:blipFill>
          <a:blip r:embed="rId4">
            <a:alphaModFix/>
          </a:blip>
          <a:stretch>
            <a:fillRect/>
          </a:stretch>
        </p:blipFill>
        <p:spPr>
          <a:xfrm>
            <a:off x="3017711" y="152400"/>
            <a:ext cx="3022549" cy="4838701"/>
          </a:xfrm>
          <a:prstGeom prst="rect">
            <a:avLst/>
          </a:prstGeom>
          <a:noFill/>
          <a:ln>
            <a:noFill/>
          </a:ln>
        </p:spPr>
      </p:pic>
      <p:pic>
        <p:nvPicPr>
          <p:cNvPr id="376" name="Google Shape;376;p45"/>
          <p:cNvPicPr preferRelativeResize="0"/>
          <p:nvPr/>
        </p:nvPicPr>
        <p:blipFill>
          <a:blip r:embed="rId5">
            <a:alphaModFix/>
          </a:blip>
          <a:stretch>
            <a:fillRect/>
          </a:stretch>
        </p:blipFill>
        <p:spPr>
          <a:xfrm>
            <a:off x="6192650" y="435887"/>
            <a:ext cx="2798950" cy="4271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DATA VISUALISATION</a:t>
            </a:r>
            <a:endParaRPr/>
          </a:p>
          <a:p>
            <a:pPr indent="0" lvl="0" marL="0" rtl="0" algn="l">
              <a:spcBef>
                <a:spcPts val="0"/>
              </a:spcBef>
              <a:spcAft>
                <a:spcPts val="0"/>
              </a:spcAft>
              <a:buNone/>
            </a:pPr>
            <a:r>
              <a:rPr lang="en"/>
              <a:t>(Based on </a:t>
            </a:r>
            <a:r>
              <a:rPr lang="en"/>
              <a:t>day wise</a:t>
            </a:r>
            <a:r>
              <a:rPr lang="en"/>
              <a:t>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686350" y="1476475"/>
            <a:ext cx="8162200" cy="3667024"/>
          </a:xfrm>
          <a:prstGeom prst="rect">
            <a:avLst/>
          </a:prstGeom>
          <a:noFill/>
          <a:ln>
            <a:noFill/>
          </a:ln>
        </p:spPr>
      </p:pic>
      <p:pic>
        <p:nvPicPr>
          <p:cNvPr id="387" name="Google Shape;387;p47"/>
          <p:cNvPicPr preferRelativeResize="0"/>
          <p:nvPr/>
        </p:nvPicPr>
        <p:blipFill>
          <a:blip r:embed="rId4">
            <a:alphaModFix/>
          </a:blip>
          <a:stretch>
            <a:fillRect/>
          </a:stretch>
        </p:blipFill>
        <p:spPr>
          <a:xfrm>
            <a:off x="686350" y="686525"/>
            <a:ext cx="8162200" cy="789950"/>
          </a:xfrm>
          <a:prstGeom prst="rect">
            <a:avLst/>
          </a:prstGeom>
          <a:noFill/>
          <a:ln>
            <a:noFill/>
          </a:ln>
        </p:spPr>
      </p:pic>
      <p:sp>
        <p:nvSpPr>
          <p:cNvPr id="388" name="Google Shape;388;p47"/>
          <p:cNvSpPr txBox="1"/>
          <p:nvPr/>
        </p:nvSpPr>
        <p:spPr>
          <a:xfrm>
            <a:off x="871775" y="0"/>
            <a:ext cx="720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Confirmed cases in India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1134050" y="132225"/>
            <a:ext cx="7038900" cy="54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of Total cases Daywise</a:t>
            </a:r>
            <a:endParaRPr/>
          </a:p>
          <a:p>
            <a:pPr indent="0" lvl="0" marL="0" rtl="0" algn="l">
              <a:spcBef>
                <a:spcPts val="0"/>
              </a:spcBef>
              <a:spcAft>
                <a:spcPts val="0"/>
              </a:spcAft>
              <a:buNone/>
            </a:pPr>
            <a:r>
              <a:t/>
            </a:r>
            <a:endParaRPr/>
          </a:p>
        </p:txBody>
      </p:sp>
      <p:pic>
        <p:nvPicPr>
          <p:cNvPr id="394" name="Google Shape;394;p48"/>
          <p:cNvPicPr preferRelativeResize="0"/>
          <p:nvPr/>
        </p:nvPicPr>
        <p:blipFill>
          <a:blip r:embed="rId3">
            <a:alphaModFix/>
          </a:blip>
          <a:stretch>
            <a:fillRect/>
          </a:stretch>
        </p:blipFill>
        <p:spPr>
          <a:xfrm>
            <a:off x="544850" y="2299325"/>
            <a:ext cx="8336401" cy="2844175"/>
          </a:xfrm>
          <a:prstGeom prst="rect">
            <a:avLst/>
          </a:prstGeom>
          <a:noFill/>
          <a:ln>
            <a:noFill/>
          </a:ln>
        </p:spPr>
      </p:pic>
      <p:sp>
        <p:nvSpPr>
          <p:cNvPr id="395" name="Google Shape;395;p48"/>
          <p:cNvSpPr txBox="1"/>
          <p:nvPr/>
        </p:nvSpPr>
        <p:spPr>
          <a:xfrm>
            <a:off x="1160900" y="577450"/>
            <a:ext cx="6985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fig=plt.figure(figsize=(10,5),dpi=200)</a:t>
            </a:r>
            <a:endParaRPr>
              <a:solidFill>
                <a:schemeClr val="lt1"/>
              </a:solidFill>
            </a:endParaRPr>
          </a:p>
          <a:p>
            <a:pPr indent="0" lvl="0" marL="0" rtl="0" algn="l">
              <a:spcBef>
                <a:spcPts val="0"/>
              </a:spcBef>
              <a:spcAft>
                <a:spcPts val="0"/>
              </a:spcAft>
              <a:buNone/>
            </a:pPr>
            <a:r>
              <a:rPr lang="en">
                <a:solidFill>
                  <a:schemeClr val="lt1"/>
                </a:solidFill>
              </a:rPr>
              <a:t>axes=fig.add_axes([0.1,0.1,0.8,0.8])</a:t>
            </a:r>
            <a:endParaRPr>
              <a:solidFill>
                <a:schemeClr val="lt1"/>
              </a:solidFill>
            </a:endParaRPr>
          </a:p>
          <a:p>
            <a:pPr indent="0" lvl="0" marL="0" rtl="0" algn="l">
              <a:spcBef>
                <a:spcPts val="0"/>
              </a:spcBef>
              <a:spcAft>
                <a:spcPts val="0"/>
              </a:spcAft>
              <a:buNone/>
            </a:pPr>
            <a:r>
              <a:rPr lang="en">
                <a:solidFill>
                  <a:schemeClr val="lt1"/>
                </a:solidFill>
              </a:rPr>
              <a:t>axes.bar(dbd_India["Date"],dbd_India["Total Cases"],color='blue')</a:t>
            </a:r>
            <a:endParaRPr>
              <a:solidFill>
                <a:schemeClr val="lt1"/>
              </a:solidFill>
            </a:endParaRPr>
          </a:p>
          <a:p>
            <a:pPr indent="0" lvl="0" marL="0" rtl="0" algn="l">
              <a:spcBef>
                <a:spcPts val="0"/>
              </a:spcBef>
              <a:spcAft>
                <a:spcPts val="0"/>
              </a:spcAft>
              <a:buNone/>
            </a:pPr>
            <a:r>
              <a:rPr lang="en">
                <a:solidFill>
                  <a:schemeClr val="lt1"/>
                </a:solidFill>
              </a:rPr>
              <a:t>axes.set_xlabel("Date")</a:t>
            </a:r>
            <a:endParaRPr>
              <a:solidFill>
                <a:schemeClr val="lt1"/>
              </a:solidFill>
            </a:endParaRPr>
          </a:p>
          <a:p>
            <a:pPr indent="0" lvl="0" marL="0" rtl="0" algn="l">
              <a:spcBef>
                <a:spcPts val="0"/>
              </a:spcBef>
              <a:spcAft>
                <a:spcPts val="0"/>
              </a:spcAft>
              <a:buNone/>
            </a:pPr>
            <a:r>
              <a:rPr lang="en">
                <a:solidFill>
                  <a:schemeClr val="lt1"/>
                </a:solidFill>
              </a:rPr>
              <a:t>axes.set_ylabel("Total Cases")</a:t>
            </a:r>
            <a:endParaRPr>
              <a:solidFill>
                <a:schemeClr val="lt1"/>
              </a:solidFill>
            </a:endParaRPr>
          </a:p>
          <a:p>
            <a:pPr indent="0" lvl="0" marL="0" rtl="0" algn="l">
              <a:spcBef>
                <a:spcPts val="0"/>
              </a:spcBef>
              <a:spcAft>
                <a:spcPts val="0"/>
              </a:spcAft>
              <a:buNone/>
            </a:pPr>
            <a:r>
              <a:rPr lang="en">
                <a:solidFill>
                  <a:schemeClr val="lt1"/>
                </a:solidFill>
              </a:rPr>
              <a:t>axes.set_title("Confirmed cases in India")</a:t>
            </a:r>
            <a:endParaRPr>
              <a:solidFill>
                <a:schemeClr val="lt1"/>
              </a:solidFill>
            </a:endParaRPr>
          </a:p>
          <a:p>
            <a:pPr indent="0" lvl="0" marL="0" rtl="0" algn="l">
              <a:spcBef>
                <a:spcPts val="0"/>
              </a:spcBef>
              <a:spcAft>
                <a:spcPts val="0"/>
              </a:spcAft>
              <a:buNone/>
            </a:pPr>
            <a:r>
              <a:rPr lang="en">
                <a:solidFill>
                  <a:schemeClr val="lt1"/>
                </a:solidFill>
              </a:rPr>
              <a:t>plt.show()</a:t>
            </a:r>
            <a:endParaRPr>
              <a:solidFill>
                <a:schemeClr val="lt1"/>
              </a:solidFill>
            </a:endParaRPr>
          </a:p>
          <a:p>
            <a:pPr indent="0" lvl="0" marL="0" rtl="0" algn="l">
              <a:spcBef>
                <a:spcPts val="0"/>
              </a:spcBef>
              <a:spcAft>
                <a:spcPts val="0"/>
              </a:spcAft>
              <a:buNone/>
            </a:pPr>
            <a:r>
              <a:t/>
            </a:r>
            <a:endParaRPr/>
          </a:p>
        </p:txBody>
      </p:sp>
      <p:pic>
        <p:nvPicPr>
          <p:cNvPr id="396" name="Google Shape;396;p48"/>
          <p:cNvPicPr preferRelativeResize="0"/>
          <p:nvPr/>
        </p:nvPicPr>
        <p:blipFill rotWithShape="1">
          <a:blip r:embed="rId4">
            <a:alphaModFix/>
          </a:blip>
          <a:srcRect b="30685" l="0" r="0" t="0"/>
          <a:stretch/>
        </p:blipFill>
        <p:spPr>
          <a:xfrm>
            <a:off x="544850" y="577450"/>
            <a:ext cx="8336401" cy="1721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9"/>
          <p:cNvPicPr preferRelativeResize="0"/>
          <p:nvPr/>
        </p:nvPicPr>
        <p:blipFill rotWithShape="1">
          <a:blip r:embed="rId3">
            <a:alphaModFix/>
          </a:blip>
          <a:srcRect b="5414" l="0" r="0" t="8496"/>
          <a:stretch/>
        </p:blipFill>
        <p:spPr>
          <a:xfrm>
            <a:off x="1176225" y="108950"/>
            <a:ext cx="7772476" cy="1656400"/>
          </a:xfrm>
          <a:prstGeom prst="rect">
            <a:avLst/>
          </a:prstGeom>
          <a:noFill/>
          <a:ln>
            <a:noFill/>
          </a:ln>
        </p:spPr>
      </p:pic>
      <p:pic>
        <p:nvPicPr>
          <p:cNvPr id="402" name="Google Shape;402;p49"/>
          <p:cNvPicPr preferRelativeResize="0"/>
          <p:nvPr/>
        </p:nvPicPr>
        <p:blipFill>
          <a:blip r:embed="rId4">
            <a:alphaModFix/>
          </a:blip>
          <a:stretch>
            <a:fillRect/>
          </a:stretch>
        </p:blipFill>
        <p:spPr>
          <a:xfrm>
            <a:off x="1133325" y="1874325"/>
            <a:ext cx="7858274" cy="3160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000"/>
              <a:t>DATA VISUALISATION</a:t>
            </a:r>
            <a:endParaRPr sz="3000"/>
          </a:p>
          <a:p>
            <a:pPr indent="0" lvl="0" marL="0" rtl="0" algn="l">
              <a:spcBef>
                <a:spcPts val="0"/>
              </a:spcBef>
              <a:spcAft>
                <a:spcPts val="0"/>
              </a:spcAft>
              <a:buNone/>
            </a:pPr>
            <a:r>
              <a:rPr lang="en" sz="3000"/>
              <a:t>(Other Countries)</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1341075" y="185250"/>
            <a:ext cx="7038900" cy="4838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                           </a:t>
            </a:r>
            <a:r>
              <a:rPr b="1" lang="en" sz="2800"/>
              <a:t>Italy</a:t>
            </a:r>
            <a:endParaRPr b="1" sz="2800"/>
          </a:p>
          <a:p>
            <a:pPr indent="-349250" lvl="0" marL="457200" rtl="0" algn="l">
              <a:spcBef>
                <a:spcPts val="0"/>
              </a:spcBef>
              <a:spcAft>
                <a:spcPts val="0"/>
              </a:spcAft>
              <a:buSzPts val="1900"/>
              <a:buChar char="●"/>
            </a:pPr>
            <a:r>
              <a:rPr lang="en" sz="1900"/>
              <a:t>Plot of total cases </a:t>
            </a:r>
            <a:endParaRPr sz="1900"/>
          </a:p>
          <a:p>
            <a:pPr indent="0" lvl="0" marL="457200" rtl="0" algn="l">
              <a:spcBef>
                <a:spcPts val="0"/>
              </a:spcBef>
              <a:spcAft>
                <a:spcPts val="0"/>
              </a:spcAft>
              <a:buNone/>
            </a:pPr>
            <a:r>
              <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t/>
            </a:r>
            <a:endParaRPr sz="2200"/>
          </a:p>
        </p:txBody>
      </p:sp>
      <p:pic>
        <p:nvPicPr>
          <p:cNvPr id="413" name="Google Shape;413;p51"/>
          <p:cNvPicPr preferRelativeResize="0"/>
          <p:nvPr/>
        </p:nvPicPr>
        <p:blipFill>
          <a:blip r:embed="rId3">
            <a:alphaModFix/>
          </a:blip>
          <a:stretch>
            <a:fillRect/>
          </a:stretch>
        </p:blipFill>
        <p:spPr>
          <a:xfrm>
            <a:off x="1341075" y="1087775"/>
            <a:ext cx="7137701" cy="570550"/>
          </a:xfrm>
          <a:prstGeom prst="rect">
            <a:avLst/>
          </a:prstGeom>
          <a:noFill/>
          <a:ln>
            <a:noFill/>
          </a:ln>
        </p:spPr>
      </p:pic>
      <p:pic>
        <p:nvPicPr>
          <p:cNvPr id="414" name="Google Shape;414;p51"/>
          <p:cNvPicPr preferRelativeResize="0"/>
          <p:nvPr/>
        </p:nvPicPr>
        <p:blipFill>
          <a:blip r:embed="rId4">
            <a:alphaModFix/>
          </a:blip>
          <a:stretch>
            <a:fillRect/>
          </a:stretch>
        </p:blipFill>
        <p:spPr>
          <a:xfrm>
            <a:off x="1427550" y="1765350"/>
            <a:ext cx="6897923" cy="333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823850" y="866775"/>
            <a:ext cx="72534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t>Data preprocessing and cleaning </a:t>
            </a:r>
            <a:endParaRPr b="1"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1297500" y="393750"/>
            <a:ext cx="7038900" cy="45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a:t>Korea</a:t>
            </a:r>
            <a:endParaRPr b="1"/>
          </a:p>
          <a:p>
            <a:pPr indent="-361950" lvl="0" marL="457200" rtl="0" algn="l">
              <a:spcBef>
                <a:spcPts val="0"/>
              </a:spcBef>
              <a:spcAft>
                <a:spcPts val="0"/>
              </a:spcAft>
              <a:buSzPts val="2100"/>
              <a:buChar char="●"/>
            </a:pPr>
            <a:r>
              <a:rPr lang="en" sz="2100"/>
              <a:t>Plot of total cases</a:t>
            </a:r>
            <a:endParaRPr sz="2100"/>
          </a:p>
          <a:p>
            <a:pPr indent="0" lvl="0" marL="457200" rtl="0" algn="l">
              <a:spcBef>
                <a:spcPts val="0"/>
              </a:spcBef>
              <a:spcAft>
                <a:spcPts val="0"/>
              </a:spcAft>
              <a:buNone/>
            </a:pPr>
            <a:r>
              <a:t/>
            </a:r>
            <a:endParaRPr sz="2100"/>
          </a:p>
          <a:p>
            <a:pPr indent="0" lvl="0" marL="0" rtl="0" algn="l">
              <a:spcBef>
                <a:spcPts val="0"/>
              </a:spcBef>
              <a:spcAft>
                <a:spcPts val="0"/>
              </a:spcAft>
              <a:buNone/>
            </a:pPr>
            <a:r>
              <a:rPr lang="en" sz="2100"/>
              <a:t> </a:t>
            </a:r>
            <a:endParaRPr sz="2100"/>
          </a:p>
          <a:p>
            <a:pPr indent="0" lvl="0" marL="0" rtl="0" algn="l">
              <a:spcBef>
                <a:spcPts val="0"/>
              </a:spcBef>
              <a:spcAft>
                <a:spcPts val="0"/>
              </a:spcAft>
              <a:buNone/>
            </a:pPr>
            <a:r>
              <a:t/>
            </a:r>
            <a:endParaRPr sz="2100"/>
          </a:p>
        </p:txBody>
      </p:sp>
      <p:pic>
        <p:nvPicPr>
          <p:cNvPr id="420" name="Google Shape;420;p52"/>
          <p:cNvPicPr preferRelativeResize="0"/>
          <p:nvPr/>
        </p:nvPicPr>
        <p:blipFill>
          <a:blip r:embed="rId3">
            <a:alphaModFix/>
          </a:blip>
          <a:stretch>
            <a:fillRect/>
          </a:stretch>
        </p:blipFill>
        <p:spPr>
          <a:xfrm>
            <a:off x="1755175" y="1229225"/>
            <a:ext cx="7038900" cy="505650"/>
          </a:xfrm>
          <a:prstGeom prst="rect">
            <a:avLst/>
          </a:prstGeom>
          <a:noFill/>
          <a:ln>
            <a:noFill/>
          </a:ln>
        </p:spPr>
      </p:pic>
      <p:pic>
        <p:nvPicPr>
          <p:cNvPr id="421" name="Google Shape;421;p52"/>
          <p:cNvPicPr preferRelativeResize="0"/>
          <p:nvPr/>
        </p:nvPicPr>
        <p:blipFill>
          <a:blip r:embed="rId4">
            <a:alphaModFix/>
          </a:blip>
          <a:stretch>
            <a:fillRect/>
          </a:stretch>
        </p:blipFill>
        <p:spPr>
          <a:xfrm>
            <a:off x="1863425" y="1798050"/>
            <a:ext cx="6843475" cy="3225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1297500" y="393750"/>
            <a:ext cx="7038900" cy="450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a:t>Wuhan</a:t>
            </a:r>
            <a:endParaRPr b="1"/>
          </a:p>
          <a:p>
            <a:pPr indent="-342900" lvl="0" marL="457200" rtl="0" algn="l">
              <a:spcBef>
                <a:spcPts val="0"/>
              </a:spcBef>
              <a:spcAft>
                <a:spcPts val="0"/>
              </a:spcAft>
              <a:buSzPts val="1800"/>
              <a:buChar char="●"/>
            </a:pPr>
            <a:r>
              <a:rPr lang="en" sz="1800"/>
              <a:t>Plot of total cases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27" name="Google Shape;427;p53"/>
          <p:cNvPicPr preferRelativeResize="0"/>
          <p:nvPr/>
        </p:nvPicPr>
        <p:blipFill>
          <a:blip r:embed="rId3">
            <a:alphaModFix/>
          </a:blip>
          <a:stretch>
            <a:fillRect/>
          </a:stretch>
        </p:blipFill>
        <p:spPr>
          <a:xfrm>
            <a:off x="1482025" y="1212725"/>
            <a:ext cx="7498524" cy="604000"/>
          </a:xfrm>
          <a:prstGeom prst="rect">
            <a:avLst/>
          </a:prstGeom>
          <a:noFill/>
          <a:ln>
            <a:noFill/>
          </a:ln>
        </p:spPr>
      </p:pic>
      <p:pic>
        <p:nvPicPr>
          <p:cNvPr id="428" name="Google Shape;428;p53"/>
          <p:cNvPicPr preferRelativeResize="0"/>
          <p:nvPr/>
        </p:nvPicPr>
        <p:blipFill>
          <a:blip r:embed="rId4">
            <a:alphaModFix/>
          </a:blip>
          <a:stretch>
            <a:fillRect/>
          </a:stretch>
        </p:blipFill>
        <p:spPr>
          <a:xfrm>
            <a:off x="1482025" y="1896125"/>
            <a:ext cx="7400274" cy="3203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cases in four countries :</a:t>
            </a:r>
            <a:endParaRPr/>
          </a:p>
        </p:txBody>
      </p:sp>
      <p:sp>
        <p:nvSpPr>
          <p:cNvPr id="434" name="Google Shape;434;p54"/>
          <p:cNvSpPr txBox="1"/>
          <p:nvPr/>
        </p:nvSpPr>
        <p:spPr>
          <a:xfrm>
            <a:off x="1187825" y="893600"/>
            <a:ext cx="755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I</a:t>
            </a:r>
            <a:endParaRPr sz="1100">
              <a:solidFill>
                <a:schemeClr val="lt1"/>
              </a:solidFill>
              <a:latin typeface="Lato"/>
              <a:ea typeface="Lato"/>
              <a:cs typeface="Lato"/>
              <a:sym typeface="Lato"/>
            </a:endParaRPr>
          </a:p>
        </p:txBody>
      </p:sp>
      <p:pic>
        <p:nvPicPr>
          <p:cNvPr id="435" name="Google Shape;435;p54"/>
          <p:cNvPicPr preferRelativeResize="0"/>
          <p:nvPr/>
        </p:nvPicPr>
        <p:blipFill>
          <a:blip r:embed="rId3">
            <a:alphaModFix/>
          </a:blip>
          <a:stretch>
            <a:fillRect/>
          </a:stretch>
        </p:blipFill>
        <p:spPr>
          <a:xfrm>
            <a:off x="152400" y="948050"/>
            <a:ext cx="8712076" cy="4043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5"/>
          <p:cNvPicPr preferRelativeResize="0"/>
          <p:nvPr/>
        </p:nvPicPr>
        <p:blipFill>
          <a:blip r:embed="rId3">
            <a:alphaModFix/>
          </a:blip>
          <a:stretch>
            <a:fillRect/>
          </a:stretch>
        </p:blipFill>
        <p:spPr>
          <a:xfrm>
            <a:off x="152400" y="316550"/>
            <a:ext cx="8839199" cy="45103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ctrTitle"/>
          </p:nvPr>
        </p:nvSpPr>
        <p:spPr>
          <a:xfrm>
            <a:off x="3356350" y="1578400"/>
            <a:ext cx="555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World wide analysis</a:t>
            </a:r>
            <a:endParaRPr/>
          </a:p>
        </p:txBody>
      </p:sp>
      <p:sp>
        <p:nvSpPr>
          <p:cNvPr id="446" name="Google Shape;446;p5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1155825" y="66850"/>
            <a:ext cx="7038900" cy="53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on worldwide </a:t>
            </a:r>
            <a:r>
              <a:rPr lang="en"/>
              <a:t>coronavirus</a:t>
            </a:r>
            <a:r>
              <a:rPr lang="en"/>
              <a:t> cases :</a:t>
            </a:r>
            <a:endParaRPr/>
          </a:p>
        </p:txBody>
      </p:sp>
      <p:sp>
        <p:nvSpPr>
          <p:cNvPr id="452" name="Google Shape;452;p57"/>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57"/>
          <p:cNvPicPr preferRelativeResize="0"/>
          <p:nvPr/>
        </p:nvPicPr>
        <p:blipFill rotWithShape="1">
          <a:blip r:embed="rId3">
            <a:alphaModFix/>
          </a:blip>
          <a:srcRect b="0" l="0" r="18460" t="0"/>
          <a:stretch/>
        </p:blipFill>
        <p:spPr>
          <a:xfrm>
            <a:off x="512175" y="653825"/>
            <a:ext cx="8347276" cy="4446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8"/>
          <p:cNvPicPr preferRelativeResize="0"/>
          <p:nvPr/>
        </p:nvPicPr>
        <p:blipFill>
          <a:blip r:embed="rId3">
            <a:alphaModFix/>
          </a:blip>
          <a:stretch>
            <a:fillRect/>
          </a:stretch>
        </p:blipFill>
        <p:spPr>
          <a:xfrm>
            <a:off x="152400" y="443800"/>
            <a:ext cx="1934150" cy="4547299"/>
          </a:xfrm>
          <a:prstGeom prst="rect">
            <a:avLst/>
          </a:prstGeom>
          <a:noFill/>
          <a:ln>
            <a:noFill/>
          </a:ln>
        </p:spPr>
      </p:pic>
      <p:pic>
        <p:nvPicPr>
          <p:cNvPr id="459" name="Google Shape;459;p58"/>
          <p:cNvPicPr preferRelativeResize="0"/>
          <p:nvPr/>
        </p:nvPicPr>
        <p:blipFill>
          <a:blip r:embed="rId4">
            <a:alphaModFix/>
          </a:blip>
          <a:stretch>
            <a:fillRect/>
          </a:stretch>
        </p:blipFill>
        <p:spPr>
          <a:xfrm>
            <a:off x="2162650" y="443800"/>
            <a:ext cx="2002925" cy="4547299"/>
          </a:xfrm>
          <a:prstGeom prst="rect">
            <a:avLst/>
          </a:prstGeom>
          <a:noFill/>
          <a:ln>
            <a:noFill/>
          </a:ln>
        </p:spPr>
      </p:pic>
      <p:pic>
        <p:nvPicPr>
          <p:cNvPr id="460" name="Google Shape;460;p58"/>
          <p:cNvPicPr preferRelativeResize="0"/>
          <p:nvPr/>
        </p:nvPicPr>
        <p:blipFill>
          <a:blip r:embed="rId5">
            <a:alphaModFix/>
          </a:blip>
          <a:stretch>
            <a:fillRect/>
          </a:stretch>
        </p:blipFill>
        <p:spPr>
          <a:xfrm>
            <a:off x="4917350" y="588450"/>
            <a:ext cx="1721925" cy="4402650"/>
          </a:xfrm>
          <a:prstGeom prst="rect">
            <a:avLst/>
          </a:prstGeom>
          <a:noFill/>
          <a:ln>
            <a:noFill/>
          </a:ln>
        </p:spPr>
      </p:pic>
      <p:pic>
        <p:nvPicPr>
          <p:cNvPr id="461" name="Google Shape;461;p58"/>
          <p:cNvPicPr preferRelativeResize="0"/>
          <p:nvPr/>
        </p:nvPicPr>
        <p:blipFill>
          <a:blip r:embed="rId6">
            <a:alphaModFix/>
          </a:blip>
          <a:stretch>
            <a:fillRect/>
          </a:stretch>
        </p:blipFill>
        <p:spPr>
          <a:xfrm>
            <a:off x="6767025" y="588450"/>
            <a:ext cx="1721925" cy="4402650"/>
          </a:xfrm>
          <a:prstGeom prst="rect">
            <a:avLst/>
          </a:prstGeom>
          <a:noFill/>
          <a:ln>
            <a:noFill/>
          </a:ln>
        </p:spPr>
      </p:pic>
      <p:sp>
        <p:nvSpPr>
          <p:cNvPr id="462" name="Google Shape;462;p58"/>
          <p:cNvSpPr txBox="1"/>
          <p:nvPr/>
        </p:nvSpPr>
        <p:spPr>
          <a:xfrm>
            <a:off x="152400" y="0"/>
            <a:ext cx="907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df_2.groupby('Date').sum()    </a:t>
            </a:r>
            <a:r>
              <a:rPr lang="en">
                <a:solidFill>
                  <a:schemeClr val="lt1"/>
                </a:solidFill>
              </a:rPr>
              <a:t>                                            </a:t>
            </a:r>
            <a:r>
              <a:rPr lang="en" sz="1100">
                <a:solidFill>
                  <a:schemeClr val="lt1"/>
                </a:solidFill>
              </a:rPr>
              <a:t>confirmed=df_2.groupby('Date').sum()['Confirmed'].reset_index()</a:t>
            </a:r>
            <a:endParaRPr sz="1100">
              <a:solidFill>
                <a:schemeClr val="lt1"/>
              </a:solidFill>
            </a:endParaRPr>
          </a:p>
          <a:p>
            <a:pPr indent="0" lvl="0" marL="0" rtl="0" algn="l">
              <a:spcBef>
                <a:spcPts val="0"/>
              </a:spcBef>
              <a:spcAft>
                <a:spcPts val="0"/>
              </a:spcAft>
              <a:buNone/>
            </a:pPr>
            <a:r>
              <a:rPr lang="en" sz="1100">
                <a:solidFill>
                  <a:schemeClr val="lt1"/>
                </a:solidFill>
              </a:rPr>
              <a:t>                                                                                                                confirmed</a:t>
            </a:r>
            <a:endParaRPr sz="1100">
              <a:solidFill>
                <a:schemeClr val="lt1"/>
              </a:solidFill>
            </a:endParaRPr>
          </a:p>
          <a:p>
            <a:pPr indent="0" lvl="0" marL="0" rtl="0" algn="l">
              <a:spcBef>
                <a:spcPts val="0"/>
              </a:spcBef>
              <a:spcAft>
                <a:spcPts val="0"/>
              </a:spcAft>
              <a:buNone/>
            </a:pPr>
            <a:r>
              <a:rPr lang="en" sz="1100">
                <a:solidFill>
                  <a:schemeClr val="lt1"/>
                </a:solidFill>
              </a:rPr>
              <a:t>                                           </a:t>
            </a:r>
            <a:endParaRPr sz="11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9"/>
          <p:cNvPicPr preferRelativeResize="0"/>
          <p:nvPr/>
        </p:nvPicPr>
        <p:blipFill>
          <a:blip r:embed="rId3">
            <a:alphaModFix/>
          </a:blip>
          <a:stretch>
            <a:fillRect/>
          </a:stretch>
        </p:blipFill>
        <p:spPr>
          <a:xfrm>
            <a:off x="261375" y="523075"/>
            <a:ext cx="1480500" cy="4468024"/>
          </a:xfrm>
          <a:prstGeom prst="rect">
            <a:avLst/>
          </a:prstGeom>
          <a:noFill/>
          <a:ln>
            <a:noFill/>
          </a:ln>
        </p:spPr>
      </p:pic>
      <p:pic>
        <p:nvPicPr>
          <p:cNvPr id="468" name="Google Shape;468;p59"/>
          <p:cNvPicPr preferRelativeResize="0"/>
          <p:nvPr/>
        </p:nvPicPr>
        <p:blipFill>
          <a:blip r:embed="rId4">
            <a:alphaModFix/>
          </a:blip>
          <a:stretch>
            <a:fillRect/>
          </a:stretch>
        </p:blipFill>
        <p:spPr>
          <a:xfrm>
            <a:off x="2031175" y="523075"/>
            <a:ext cx="1532225" cy="4468025"/>
          </a:xfrm>
          <a:prstGeom prst="rect">
            <a:avLst/>
          </a:prstGeom>
          <a:noFill/>
          <a:ln>
            <a:noFill/>
          </a:ln>
        </p:spPr>
      </p:pic>
      <p:pic>
        <p:nvPicPr>
          <p:cNvPr id="469" name="Google Shape;469;p59"/>
          <p:cNvPicPr preferRelativeResize="0"/>
          <p:nvPr/>
        </p:nvPicPr>
        <p:blipFill>
          <a:blip r:embed="rId5">
            <a:alphaModFix/>
          </a:blip>
          <a:stretch>
            <a:fillRect/>
          </a:stretch>
        </p:blipFill>
        <p:spPr>
          <a:xfrm>
            <a:off x="4903750" y="523075"/>
            <a:ext cx="1480500" cy="4468026"/>
          </a:xfrm>
          <a:prstGeom prst="rect">
            <a:avLst/>
          </a:prstGeom>
          <a:noFill/>
          <a:ln>
            <a:noFill/>
          </a:ln>
        </p:spPr>
      </p:pic>
      <p:pic>
        <p:nvPicPr>
          <p:cNvPr id="470" name="Google Shape;470;p59"/>
          <p:cNvPicPr preferRelativeResize="0"/>
          <p:nvPr/>
        </p:nvPicPr>
        <p:blipFill>
          <a:blip r:embed="rId6">
            <a:alphaModFix/>
          </a:blip>
          <a:stretch>
            <a:fillRect/>
          </a:stretch>
        </p:blipFill>
        <p:spPr>
          <a:xfrm>
            <a:off x="6712700" y="523075"/>
            <a:ext cx="1826350" cy="4468025"/>
          </a:xfrm>
          <a:prstGeom prst="rect">
            <a:avLst/>
          </a:prstGeom>
          <a:noFill/>
          <a:ln>
            <a:noFill/>
          </a:ln>
        </p:spPr>
      </p:pic>
      <p:sp>
        <p:nvSpPr>
          <p:cNvPr id="471" name="Google Shape;471;p59"/>
          <p:cNvSpPr txBox="1"/>
          <p:nvPr/>
        </p:nvSpPr>
        <p:spPr>
          <a:xfrm>
            <a:off x="0" y="0"/>
            <a:ext cx="907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death=df_2.groupby('Date').sum()['Deaths'].reset_index()                                              rec=df_2.groupby('Date').sum()['Recovered'].reset_index()</a:t>
            </a:r>
            <a:endParaRPr sz="1000">
              <a:solidFill>
                <a:schemeClr val="lt1"/>
              </a:solidFill>
            </a:endParaRPr>
          </a:p>
          <a:p>
            <a:pPr indent="0" lvl="0" marL="0" rtl="0" algn="l">
              <a:spcBef>
                <a:spcPts val="0"/>
              </a:spcBef>
              <a:spcAft>
                <a:spcPts val="0"/>
              </a:spcAft>
              <a:buNone/>
            </a:pPr>
            <a:r>
              <a:rPr lang="en" sz="1000">
                <a:solidFill>
                  <a:schemeClr val="lt1"/>
                </a:solidFill>
              </a:rPr>
              <a:t>d</a:t>
            </a:r>
            <a:r>
              <a:rPr lang="en" sz="1000">
                <a:solidFill>
                  <a:schemeClr val="lt1"/>
                </a:solidFill>
              </a:rPr>
              <a:t>eath                                                                                                                               rec</a:t>
            </a:r>
            <a:r>
              <a:rPr lang="en" sz="1000">
                <a:solidFill>
                  <a:schemeClr val="lt1"/>
                </a:solidFill>
              </a:rPr>
              <a:t>                 </a:t>
            </a:r>
            <a:endParaRPr sz="1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t>DATA VISUALISATION</a:t>
            </a:r>
            <a:endParaRPr b="1" sz="3000"/>
          </a:p>
          <a:p>
            <a:pPr indent="0" lvl="0" marL="0" rtl="0" algn="l">
              <a:spcBef>
                <a:spcPts val="0"/>
              </a:spcBef>
              <a:spcAft>
                <a:spcPts val="0"/>
              </a:spcAft>
              <a:buNone/>
            </a:pPr>
            <a:r>
              <a:rPr lang="en"/>
              <a:t>(Worldwide)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nvSpPr>
        <p:spPr>
          <a:xfrm>
            <a:off x="348700" y="185250"/>
            <a:ext cx="82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82" name="Google Shape;482;p61"/>
          <p:cNvSpPr txBox="1"/>
          <p:nvPr>
            <p:ph type="title"/>
          </p:nvPr>
        </p:nvSpPr>
        <p:spPr>
          <a:xfrm>
            <a:off x="1052550" y="130050"/>
            <a:ext cx="7038900" cy="510600"/>
          </a:xfrm>
          <a:prstGeom prst="rect">
            <a:avLst/>
          </a:prstGeom>
        </p:spPr>
        <p:txBody>
          <a:bodyPr anchorCtr="0" anchor="t" bIns="91425" lIns="91425" spcFirstLastPara="1" rIns="91425" wrap="square" tIns="91425">
            <a:normAutofit fontScale="90000"/>
          </a:bodyPr>
          <a:lstStyle/>
          <a:p>
            <a:pPr indent="-340614" lvl="0" marL="457200" rtl="0" algn="l">
              <a:spcBef>
                <a:spcPts val="0"/>
              </a:spcBef>
              <a:spcAft>
                <a:spcPts val="0"/>
              </a:spcAft>
              <a:buSzPct val="100000"/>
              <a:buChar char="●"/>
            </a:pPr>
            <a:r>
              <a:rPr lang="en" sz="1960"/>
              <a:t>Plot of world wide confirmed covid cases day-by-day</a:t>
            </a:r>
            <a:endParaRPr sz="1960"/>
          </a:p>
        </p:txBody>
      </p:sp>
      <p:pic>
        <p:nvPicPr>
          <p:cNvPr id="483" name="Google Shape;483;p61"/>
          <p:cNvPicPr preferRelativeResize="0"/>
          <p:nvPr/>
        </p:nvPicPr>
        <p:blipFill>
          <a:blip r:embed="rId3">
            <a:alphaModFix/>
          </a:blip>
          <a:stretch>
            <a:fillRect/>
          </a:stretch>
        </p:blipFill>
        <p:spPr>
          <a:xfrm>
            <a:off x="1231375" y="585450"/>
            <a:ext cx="7606300" cy="896575"/>
          </a:xfrm>
          <a:prstGeom prst="rect">
            <a:avLst/>
          </a:prstGeom>
          <a:noFill/>
          <a:ln>
            <a:noFill/>
          </a:ln>
        </p:spPr>
      </p:pic>
      <p:pic>
        <p:nvPicPr>
          <p:cNvPr id="484" name="Google Shape;484;p61"/>
          <p:cNvPicPr preferRelativeResize="0"/>
          <p:nvPr/>
        </p:nvPicPr>
        <p:blipFill>
          <a:blip r:embed="rId4">
            <a:alphaModFix/>
          </a:blip>
          <a:stretch>
            <a:fillRect/>
          </a:stretch>
        </p:blipFill>
        <p:spPr>
          <a:xfrm>
            <a:off x="1231375" y="1591000"/>
            <a:ext cx="7660799" cy="3378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1565375" y="640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Objective:</a:t>
            </a:r>
            <a:endParaRPr sz="3500"/>
          </a:p>
        </p:txBody>
      </p:sp>
      <p:sp>
        <p:nvSpPr>
          <p:cNvPr id="174" name="Google Shape;174;p17"/>
          <p:cNvSpPr txBox="1"/>
          <p:nvPr>
            <p:ph idx="1" type="body"/>
          </p:nvPr>
        </p:nvSpPr>
        <p:spPr>
          <a:xfrm>
            <a:off x="1377875" y="15541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understand techniques such as lambdas and manipulatin</a:t>
            </a:r>
            <a:r>
              <a:rPr lang="en" sz="2000">
                <a:latin typeface="Montserrat"/>
                <a:ea typeface="Montserrat"/>
                <a:cs typeface="Montserrat"/>
                <a:sym typeface="Montserrat"/>
              </a:rPr>
              <a:t>g </a:t>
            </a:r>
            <a:r>
              <a:rPr lang="en" sz="2000">
                <a:latin typeface="Montserrat"/>
                <a:ea typeface="Montserrat"/>
                <a:cs typeface="Montserrat"/>
                <a:sym typeface="Montserrat"/>
              </a:rPr>
              <a:t>csv files .</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describe common Python functionality and features used for data science.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query Data Frames structures for cleaning and processing.</a:t>
            </a:r>
            <a:endParaRPr sz="20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txBox="1"/>
          <p:nvPr>
            <p:ph type="title"/>
          </p:nvPr>
        </p:nvSpPr>
        <p:spPr>
          <a:xfrm>
            <a:off x="1123150" y="110425"/>
            <a:ext cx="7038900" cy="761400"/>
          </a:xfrm>
          <a:prstGeom prst="rect">
            <a:avLst/>
          </a:prstGeom>
        </p:spPr>
        <p:txBody>
          <a:bodyPr anchorCtr="0" anchor="t" bIns="91425" lIns="91425" spcFirstLastPara="1" rIns="91425" wrap="square" tIns="91425">
            <a:normAutofit fontScale="90000"/>
          </a:bodyPr>
          <a:lstStyle/>
          <a:p>
            <a:pPr indent="-365760" lvl="0" marL="457200" rtl="0" algn="l">
              <a:spcBef>
                <a:spcPts val="0"/>
              </a:spcBef>
              <a:spcAft>
                <a:spcPts val="0"/>
              </a:spcAft>
              <a:buSzPct val="100000"/>
              <a:buChar char="●"/>
            </a:pPr>
            <a:r>
              <a:rPr lang="en"/>
              <a:t>Plot of </a:t>
            </a:r>
            <a:r>
              <a:rPr lang="en"/>
              <a:t>world wide covid deaths day-by-day</a:t>
            </a:r>
            <a:endParaRPr/>
          </a:p>
        </p:txBody>
      </p:sp>
      <p:pic>
        <p:nvPicPr>
          <p:cNvPr id="490" name="Google Shape;490;p62"/>
          <p:cNvPicPr preferRelativeResize="0"/>
          <p:nvPr/>
        </p:nvPicPr>
        <p:blipFill>
          <a:blip r:embed="rId3">
            <a:alphaModFix/>
          </a:blip>
          <a:stretch>
            <a:fillRect/>
          </a:stretch>
        </p:blipFill>
        <p:spPr>
          <a:xfrm>
            <a:off x="1198700" y="577550"/>
            <a:ext cx="7747949" cy="1187800"/>
          </a:xfrm>
          <a:prstGeom prst="rect">
            <a:avLst/>
          </a:prstGeom>
          <a:noFill/>
          <a:ln>
            <a:noFill/>
          </a:ln>
        </p:spPr>
      </p:pic>
      <p:pic>
        <p:nvPicPr>
          <p:cNvPr id="491" name="Google Shape;491;p62"/>
          <p:cNvPicPr preferRelativeResize="0"/>
          <p:nvPr/>
        </p:nvPicPr>
        <p:blipFill>
          <a:blip r:embed="rId4">
            <a:alphaModFix/>
          </a:blip>
          <a:stretch>
            <a:fillRect/>
          </a:stretch>
        </p:blipFill>
        <p:spPr>
          <a:xfrm>
            <a:off x="1198700" y="1852525"/>
            <a:ext cx="7747951" cy="321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type="title"/>
          </p:nvPr>
        </p:nvSpPr>
        <p:spPr>
          <a:xfrm>
            <a:off x="981475" y="77725"/>
            <a:ext cx="7038900" cy="5979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a:t>Plot of world wide Recovered day-by-day</a:t>
            </a:r>
            <a:endParaRPr/>
          </a:p>
        </p:txBody>
      </p:sp>
      <p:pic>
        <p:nvPicPr>
          <p:cNvPr id="497" name="Google Shape;497;p63"/>
          <p:cNvPicPr preferRelativeResize="0"/>
          <p:nvPr/>
        </p:nvPicPr>
        <p:blipFill>
          <a:blip r:embed="rId3">
            <a:alphaModFix/>
          </a:blip>
          <a:stretch>
            <a:fillRect/>
          </a:stretch>
        </p:blipFill>
        <p:spPr>
          <a:xfrm>
            <a:off x="1133325" y="566675"/>
            <a:ext cx="7878701" cy="1198675"/>
          </a:xfrm>
          <a:prstGeom prst="rect">
            <a:avLst/>
          </a:prstGeom>
          <a:noFill/>
          <a:ln>
            <a:noFill/>
          </a:ln>
        </p:spPr>
      </p:pic>
      <p:pic>
        <p:nvPicPr>
          <p:cNvPr id="498" name="Google Shape;498;p63"/>
          <p:cNvPicPr preferRelativeResize="0"/>
          <p:nvPr/>
        </p:nvPicPr>
        <p:blipFill>
          <a:blip r:embed="rId4">
            <a:alphaModFix/>
          </a:blip>
          <a:stretch>
            <a:fillRect/>
          </a:stretch>
        </p:blipFill>
        <p:spPr>
          <a:xfrm>
            <a:off x="1133325" y="1874325"/>
            <a:ext cx="7878701" cy="3214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916100" y="88625"/>
            <a:ext cx="7038900" cy="45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Comparing above 3 plots </a:t>
            </a:r>
            <a:endParaRPr sz="2100"/>
          </a:p>
        </p:txBody>
      </p:sp>
      <p:pic>
        <p:nvPicPr>
          <p:cNvPr id="504" name="Google Shape;504;p64"/>
          <p:cNvPicPr preferRelativeResize="0"/>
          <p:nvPr/>
        </p:nvPicPr>
        <p:blipFill>
          <a:blip r:embed="rId3">
            <a:alphaModFix/>
          </a:blip>
          <a:stretch>
            <a:fillRect/>
          </a:stretch>
        </p:blipFill>
        <p:spPr>
          <a:xfrm>
            <a:off x="152400" y="544925"/>
            <a:ext cx="8903200" cy="45332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type="title"/>
          </p:nvPr>
        </p:nvSpPr>
        <p:spPr>
          <a:xfrm>
            <a:off x="1297500" y="393750"/>
            <a:ext cx="7038900" cy="815700"/>
          </a:xfrm>
          <a:prstGeom prst="rect">
            <a:avLst/>
          </a:prstGeom>
        </p:spPr>
        <p:txBody>
          <a:bodyPr anchorCtr="0" anchor="t" bIns="91425" lIns="91425" spcFirstLastPara="1" rIns="91425" wrap="square" tIns="91425">
            <a:normAutofit/>
          </a:bodyPr>
          <a:lstStyle/>
          <a:p>
            <a:pPr indent="-353060" lvl="0" marL="457200" rtl="0" algn="l">
              <a:spcBef>
                <a:spcPts val="0"/>
              </a:spcBef>
              <a:spcAft>
                <a:spcPts val="0"/>
              </a:spcAft>
              <a:buSzPts val="1960"/>
              <a:buChar char="●"/>
            </a:pPr>
            <a:r>
              <a:rPr lang="en" sz="1960"/>
              <a:t>Plot of death,recovered and confirmed cases </a:t>
            </a:r>
            <a:r>
              <a:rPr lang="en" sz="1960"/>
              <a:t>country wise</a:t>
            </a:r>
            <a:endParaRPr sz="1960"/>
          </a:p>
        </p:txBody>
      </p:sp>
      <p:pic>
        <p:nvPicPr>
          <p:cNvPr id="510" name="Google Shape;510;p65"/>
          <p:cNvPicPr preferRelativeResize="0"/>
          <p:nvPr/>
        </p:nvPicPr>
        <p:blipFill rotWithShape="1">
          <a:blip r:embed="rId3">
            <a:alphaModFix/>
          </a:blip>
          <a:srcRect b="0" l="3540" r="0" t="0"/>
          <a:stretch/>
        </p:blipFill>
        <p:spPr>
          <a:xfrm>
            <a:off x="196150" y="1340350"/>
            <a:ext cx="8892150" cy="3650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6"/>
          <p:cNvPicPr preferRelativeResize="0"/>
          <p:nvPr/>
        </p:nvPicPr>
        <p:blipFill rotWithShape="1">
          <a:blip r:embed="rId3">
            <a:alphaModFix/>
          </a:blip>
          <a:srcRect b="0" l="3493" r="0" t="-13960"/>
          <a:stretch/>
        </p:blipFill>
        <p:spPr>
          <a:xfrm>
            <a:off x="348700" y="-283325"/>
            <a:ext cx="8642901" cy="5337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7"/>
          <p:cNvSpPr txBox="1"/>
          <p:nvPr>
            <p:ph type="title"/>
          </p:nvPr>
        </p:nvSpPr>
        <p:spPr>
          <a:xfrm>
            <a:off x="878325" y="1715175"/>
            <a:ext cx="5649000" cy="1881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55"/>
              <a:t>DATA VISUALISATION</a:t>
            </a:r>
            <a:endParaRPr b="1" sz="3355"/>
          </a:p>
          <a:p>
            <a:pPr indent="0" lvl="0" marL="0" rtl="0" algn="l">
              <a:spcBef>
                <a:spcPts val="0"/>
              </a:spcBef>
              <a:spcAft>
                <a:spcPts val="0"/>
              </a:spcAft>
              <a:buNone/>
            </a:pPr>
            <a:r>
              <a:t/>
            </a:r>
            <a:endParaRPr b="1" sz="3355"/>
          </a:p>
          <a:p>
            <a:pPr indent="0" lvl="0" marL="0" rtl="0" algn="l">
              <a:spcBef>
                <a:spcPts val="0"/>
              </a:spcBef>
              <a:spcAft>
                <a:spcPts val="0"/>
              </a:spcAft>
              <a:buNone/>
            </a:pPr>
            <a:r>
              <a:rPr lang="en" sz="3133"/>
              <a:t>(For </a:t>
            </a:r>
            <a:r>
              <a:rPr lang="en" sz="3133"/>
              <a:t>oxygen shortage death &amp; non virus death data in India)</a:t>
            </a:r>
            <a:endParaRPr sz="3133"/>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1112163" y="6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on oxygen </a:t>
            </a:r>
            <a:r>
              <a:rPr lang="en"/>
              <a:t>shortage</a:t>
            </a:r>
            <a:r>
              <a:rPr lang="en"/>
              <a:t> deaths in India :</a:t>
            </a:r>
            <a:endParaRPr/>
          </a:p>
        </p:txBody>
      </p:sp>
      <p:sp>
        <p:nvSpPr>
          <p:cNvPr id="526" name="Google Shape;526;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7" name="Google Shape;527;p68"/>
          <p:cNvPicPr preferRelativeResize="0"/>
          <p:nvPr/>
        </p:nvPicPr>
        <p:blipFill rotWithShape="1">
          <a:blip r:embed="rId3">
            <a:alphaModFix/>
          </a:blip>
          <a:srcRect b="0" l="1425" r="966" t="0"/>
          <a:stretch/>
        </p:blipFill>
        <p:spPr>
          <a:xfrm>
            <a:off x="76275" y="719225"/>
            <a:ext cx="9001124" cy="4326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ph type="title"/>
          </p:nvPr>
        </p:nvSpPr>
        <p:spPr>
          <a:xfrm>
            <a:off x="959700" y="66825"/>
            <a:ext cx="7038900" cy="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on non-virus deaths in India :</a:t>
            </a:r>
            <a:endParaRPr/>
          </a:p>
        </p:txBody>
      </p:sp>
      <p:pic>
        <p:nvPicPr>
          <p:cNvPr id="533" name="Google Shape;533;p69"/>
          <p:cNvPicPr preferRelativeResize="0"/>
          <p:nvPr/>
        </p:nvPicPr>
        <p:blipFill>
          <a:blip r:embed="rId3">
            <a:alphaModFix/>
          </a:blip>
          <a:stretch>
            <a:fillRect/>
          </a:stretch>
        </p:blipFill>
        <p:spPr>
          <a:xfrm>
            <a:off x="152400" y="544850"/>
            <a:ext cx="8946800" cy="4511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ph type="title"/>
          </p:nvPr>
        </p:nvSpPr>
        <p:spPr>
          <a:xfrm>
            <a:off x="1052550" y="77725"/>
            <a:ext cx="7038900" cy="914100"/>
          </a:xfrm>
          <a:prstGeom prst="rect">
            <a:avLst/>
          </a:prstGeom>
        </p:spPr>
        <p:txBody>
          <a:bodyPr anchorCtr="0" anchor="t" bIns="91425" lIns="91425" spcFirstLastPara="1" rIns="91425" wrap="square" tIns="91425">
            <a:normAutofit/>
          </a:bodyPr>
          <a:lstStyle/>
          <a:p>
            <a:pPr indent="-346710" lvl="0" marL="457200" rtl="0" algn="l">
              <a:spcBef>
                <a:spcPts val="0"/>
              </a:spcBef>
              <a:spcAft>
                <a:spcPts val="0"/>
              </a:spcAft>
              <a:buSzPts val="1860"/>
              <a:buChar char="●"/>
            </a:pPr>
            <a:r>
              <a:rPr lang="en" sz="1860"/>
              <a:t>Plot of </a:t>
            </a:r>
            <a:r>
              <a:rPr lang="en" sz="1860"/>
              <a:t>oxygen</a:t>
            </a:r>
            <a:r>
              <a:rPr lang="en" sz="1860"/>
              <a:t> storage death cases in India statewise</a:t>
            </a:r>
            <a:endParaRPr sz="1860"/>
          </a:p>
        </p:txBody>
      </p:sp>
      <p:pic>
        <p:nvPicPr>
          <p:cNvPr id="539" name="Google Shape;539;p70"/>
          <p:cNvPicPr preferRelativeResize="0"/>
          <p:nvPr/>
        </p:nvPicPr>
        <p:blipFill>
          <a:blip r:embed="rId3">
            <a:alphaModFix/>
          </a:blip>
          <a:stretch>
            <a:fillRect/>
          </a:stretch>
        </p:blipFill>
        <p:spPr>
          <a:xfrm>
            <a:off x="425000" y="588450"/>
            <a:ext cx="8587025" cy="4489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365760" lvl="0" marL="457200" rtl="0" algn="l">
              <a:spcBef>
                <a:spcPts val="0"/>
              </a:spcBef>
              <a:spcAft>
                <a:spcPts val="0"/>
              </a:spcAft>
              <a:buSzPct val="100000"/>
              <a:buChar char="●"/>
            </a:pPr>
            <a:r>
              <a:rPr lang="en"/>
              <a:t>Comparing deaths due to oxygen_shortage_death and non_virus_deaths</a:t>
            </a:r>
            <a:endParaRPr/>
          </a:p>
        </p:txBody>
      </p:sp>
      <p:pic>
        <p:nvPicPr>
          <p:cNvPr id="545" name="Google Shape;545;p71"/>
          <p:cNvPicPr preferRelativeResize="0"/>
          <p:nvPr/>
        </p:nvPicPr>
        <p:blipFill>
          <a:blip r:embed="rId3">
            <a:alphaModFix/>
          </a:blip>
          <a:stretch>
            <a:fillRect/>
          </a:stretch>
        </p:blipFill>
        <p:spPr>
          <a:xfrm>
            <a:off x="1547400" y="1460250"/>
            <a:ext cx="7196551" cy="305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1297500" y="657075"/>
            <a:ext cx="7038900" cy="65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LIBRARIES USED: </a:t>
            </a:r>
            <a:endParaRPr sz="2700"/>
          </a:p>
        </p:txBody>
      </p:sp>
      <p:sp>
        <p:nvSpPr>
          <p:cNvPr id="180" name="Google Shape;180;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latin typeface="Montserrat"/>
                <a:ea typeface="Montserrat"/>
                <a:cs typeface="Montserrat"/>
                <a:sym typeface="Montserrat"/>
              </a:rPr>
              <a:t>Pandas(pd):</a:t>
            </a:r>
            <a:r>
              <a:rPr lang="en" sz="2000">
                <a:latin typeface="Montserrat"/>
                <a:ea typeface="Montserrat"/>
                <a:cs typeface="Montserrat"/>
                <a:sym typeface="Montserrat"/>
              </a:rPr>
              <a:t>It Provides built-in data structures which simplify the manipulation and analysis of data sets.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b="1" lang="en" sz="2000">
                <a:latin typeface="Montserrat"/>
                <a:ea typeface="Montserrat"/>
                <a:cs typeface="Montserrat"/>
                <a:sym typeface="Montserrat"/>
              </a:rPr>
              <a:t>Numpy(np):</a:t>
            </a:r>
            <a:r>
              <a:rPr lang="en" sz="2000">
                <a:latin typeface="Montserrat"/>
                <a:ea typeface="Montserrat"/>
                <a:cs typeface="Montserrat"/>
                <a:sym typeface="Montserrat"/>
              </a:rPr>
              <a:t>Introduces objects for multidimensional arrays and matrices, as well as functions that allow to easily perform advanced mathematical and statistical operations on those objects</a:t>
            </a:r>
            <a:endParaRPr sz="200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72"/>
          <p:cNvPicPr preferRelativeResize="0"/>
          <p:nvPr/>
        </p:nvPicPr>
        <p:blipFill>
          <a:blip r:embed="rId3">
            <a:alphaModFix/>
          </a:blip>
          <a:stretch>
            <a:fillRect/>
          </a:stretch>
        </p:blipFill>
        <p:spPr>
          <a:xfrm>
            <a:off x="1776075" y="1085850"/>
            <a:ext cx="6477000" cy="2971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3"/>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900"/>
              <a:t>DATA STATISTICS</a:t>
            </a:r>
            <a:endParaRPr sz="39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4"/>
          <p:cNvSpPr txBox="1"/>
          <p:nvPr/>
        </p:nvSpPr>
        <p:spPr>
          <a:xfrm>
            <a:off x="289050" y="65375"/>
            <a:ext cx="7500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Sorting the states in </a:t>
            </a:r>
            <a:r>
              <a:rPr lang="en">
                <a:solidFill>
                  <a:schemeClr val="lt1"/>
                </a:solidFill>
                <a:latin typeface="Lato"/>
                <a:ea typeface="Lato"/>
                <a:cs typeface="Lato"/>
                <a:sym typeface="Lato"/>
              </a:rPr>
              <a:t>ascending</a:t>
            </a:r>
            <a:r>
              <a:rPr lang="en">
                <a:solidFill>
                  <a:schemeClr val="lt1"/>
                </a:solidFill>
                <a:latin typeface="Lato"/>
                <a:ea typeface="Lato"/>
                <a:cs typeface="Lato"/>
                <a:sym typeface="Lato"/>
              </a:rPr>
              <a:t> order based on the number of deaths :</a:t>
            </a:r>
            <a:endParaRPr>
              <a:solidFill>
                <a:schemeClr val="lt1"/>
              </a:solidFill>
              <a:latin typeface="Lato"/>
              <a:ea typeface="Lato"/>
              <a:cs typeface="Lato"/>
              <a:sym typeface="Lato"/>
            </a:endParaRPr>
          </a:p>
        </p:txBody>
      </p:sp>
      <p:pic>
        <p:nvPicPr>
          <p:cNvPr id="561" name="Google Shape;561;p74"/>
          <p:cNvPicPr preferRelativeResize="0"/>
          <p:nvPr/>
        </p:nvPicPr>
        <p:blipFill rotWithShape="1">
          <a:blip r:embed="rId3">
            <a:alphaModFix/>
          </a:blip>
          <a:srcRect b="4991" l="21445" r="21926" t="22249"/>
          <a:stretch/>
        </p:blipFill>
        <p:spPr>
          <a:xfrm>
            <a:off x="217950" y="414100"/>
            <a:ext cx="8630626" cy="4729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txBox="1"/>
          <p:nvPr/>
        </p:nvSpPr>
        <p:spPr>
          <a:xfrm>
            <a:off x="403200" y="0"/>
            <a:ext cx="6614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Sorting the states in ascending order based on the number of active cases :</a:t>
            </a:r>
            <a:endParaRPr>
              <a:solidFill>
                <a:schemeClr val="lt1"/>
              </a:solidFill>
              <a:latin typeface="Lato"/>
              <a:ea typeface="Lato"/>
              <a:cs typeface="Lato"/>
              <a:sym typeface="Lato"/>
            </a:endParaRPr>
          </a:p>
        </p:txBody>
      </p:sp>
      <p:pic>
        <p:nvPicPr>
          <p:cNvPr id="567" name="Google Shape;567;p75"/>
          <p:cNvPicPr preferRelativeResize="0"/>
          <p:nvPr/>
        </p:nvPicPr>
        <p:blipFill>
          <a:blip r:embed="rId3">
            <a:alphaModFix/>
          </a:blip>
          <a:stretch>
            <a:fillRect/>
          </a:stretch>
        </p:blipFill>
        <p:spPr>
          <a:xfrm>
            <a:off x="152400" y="476400"/>
            <a:ext cx="8554499" cy="46888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nvSpPr>
        <p:spPr>
          <a:xfrm>
            <a:off x="414075" y="54475"/>
            <a:ext cx="7857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Sorting the states in ascending order based on the number of total cases :</a:t>
            </a:r>
            <a:endParaRPr>
              <a:solidFill>
                <a:schemeClr val="lt1"/>
              </a:solidFill>
              <a:latin typeface="Lato"/>
              <a:ea typeface="Lato"/>
              <a:cs typeface="Lato"/>
              <a:sym typeface="Lato"/>
            </a:endParaRPr>
          </a:p>
        </p:txBody>
      </p:sp>
      <p:pic>
        <p:nvPicPr>
          <p:cNvPr id="573" name="Google Shape;573;p76"/>
          <p:cNvPicPr preferRelativeResize="0"/>
          <p:nvPr/>
        </p:nvPicPr>
        <p:blipFill>
          <a:blip r:embed="rId3">
            <a:alphaModFix/>
          </a:blip>
          <a:stretch>
            <a:fillRect/>
          </a:stretch>
        </p:blipFill>
        <p:spPr>
          <a:xfrm>
            <a:off x="414075" y="381400"/>
            <a:ext cx="8532576" cy="4685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t>DATA HYPOTHESIS</a:t>
            </a:r>
            <a:endParaRPr sz="3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Objective</a:t>
            </a:r>
            <a:endParaRPr sz="3400"/>
          </a:p>
        </p:txBody>
      </p:sp>
      <p:sp>
        <p:nvSpPr>
          <p:cNvPr id="584" name="Google Shape;584;p7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find the nature of derived plot.</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find </a:t>
            </a:r>
            <a:r>
              <a:rPr lang="en" sz="2000">
                <a:latin typeface="Montserrat"/>
                <a:ea typeface="Montserrat"/>
                <a:cs typeface="Montserrat"/>
                <a:sym typeface="Montserrat"/>
              </a:rPr>
              <a:t>whether</a:t>
            </a:r>
            <a:r>
              <a:rPr lang="en" sz="2000">
                <a:latin typeface="Montserrat"/>
                <a:ea typeface="Montserrat"/>
                <a:cs typeface="Montserrat"/>
                <a:sym typeface="Montserrat"/>
              </a:rPr>
              <a:t> the plot was normally distributed or not.</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To find </a:t>
            </a:r>
            <a:r>
              <a:rPr lang="en" sz="2000">
                <a:latin typeface="Montserrat"/>
                <a:ea typeface="Montserrat"/>
                <a:cs typeface="Montserrat"/>
                <a:sym typeface="Montserrat"/>
              </a:rPr>
              <a:t>whether</a:t>
            </a:r>
            <a:r>
              <a:rPr lang="en" sz="2000">
                <a:latin typeface="Montserrat"/>
                <a:ea typeface="Montserrat"/>
                <a:cs typeface="Montserrat"/>
                <a:sym typeface="Montserrat"/>
              </a:rPr>
              <a:t> the plot was right skewed or left skewed.</a:t>
            </a:r>
            <a:endParaRPr sz="2000">
              <a:latin typeface="Montserrat"/>
              <a:ea typeface="Montserrat"/>
              <a:cs typeface="Montserrat"/>
              <a:sym typeface="Montserrat"/>
            </a:endParaRPr>
          </a:p>
          <a:p>
            <a:pPr indent="0" lvl="0" marL="45720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title"/>
          </p:nvPr>
        </p:nvSpPr>
        <p:spPr>
          <a:xfrm>
            <a:off x="1297500" y="666175"/>
            <a:ext cx="7038900" cy="6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Libraries Used</a:t>
            </a:r>
            <a:endParaRPr sz="2500"/>
          </a:p>
        </p:txBody>
      </p:sp>
      <p:sp>
        <p:nvSpPr>
          <p:cNvPr id="590" name="Google Shape;590;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a:latin typeface="Montserrat"/>
                <a:ea typeface="Montserrat"/>
                <a:cs typeface="Montserrat"/>
                <a:sym typeface="Montserrat"/>
              </a:rPr>
              <a:t>Scipy: </a:t>
            </a:r>
            <a:r>
              <a:rPr lang="en" sz="1600">
                <a:latin typeface="Montserrat"/>
                <a:ea typeface="Montserrat"/>
                <a:cs typeface="Montserrat"/>
                <a:sym typeface="Montserrat"/>
              </a:rPr>
              <a:t>Scipy is a scientific computation library that uses NumPy underneath. SciPy stands for Scientific Python. It provides more utility functions for optimization, stats and signal processing. Like NumPy, Scipy is open source so we can use it freely. </a:t>
            </a:r>
            <a:endParaRPr sz="1600">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ph type="title"/>
          </p:nvPr>
        </p:nvSpPr>
        <p:spPr>
          <a:xfrm>
            <a:off x="1297500" y="653450"/>
            <a:ext cx="7038900" cy="43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460"/>
              <a:t>Checking </a:t>
            </a:r>
            <a:r>
              <a:rPr lang="en" sz="1460"/>
              <a:t>weather</a:t>
            </a:r>
            <a:r>
              <a:rPr lang="en" sz="1460"/>
              <a:t> the plot plotted between</a:t>
            </a:r>
            <a:r>
              <a:rPr b="1" lang="en" sz="1460"/>
              <a:t> total cases vs date of India</a:t>
            </a:r>
            <a:r>
              <a:rPr lang="en" sz="1460"/>
              <a:t> is normally distributed or not.</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t/>
            </a:r>
            <a:endParaRPr sz="1460"/>
          </a:p>
          <a:p>
            <a:pPr indent="0" lvl="0" marL="0" rtl="0" algn="l">
              <a:spcBef>
                <a:spcPts val="0"/>
              </a:spcBef>
              <a:spcAft>
                <a:spcPts val="0"/>
              </a:spcAft>
              <a:buSzPts val="990"/>
              <a:buNone/>
            </a:pPr>
            <a:r>
              <a:rPr lang="en" sz="1460"/>
              <a:t>Here the P value is less than 0.05 i.e the null hypothesis is rejected. Therefore the plot is not normally distributed.</a:t>
            </a:r>
            <a:endParaRPr sz="1460"/>
          </a:p>
        </p:txBody>
      </p:sp>
      <p:pic>
        <p:nvPicPr>
          <p:cNvPr id="596" name="Google Shape;596;p80"/>
          <p:cNvPicPr preferRelativeResize="0"/>
          <p:nvPr/>
        </p:nvPicPr>
        <p:blipFill rotWithShape="1">
          <a:blip r:embed="rId3">
            <a:alphaModFix/>
          </a:blip>
          <a:srcRect b="14910" l="0" r="0" t="-14910"/>
          <a:stretch/>
        </p:blipFill>
        <p:spPr>
          <a:xfrm>
            <a:off x="1681150" y="985835"/>
            <a:ext cx="5781675" cy="2600325"/>
          </a:xfrm>
          <a:prstGeom prst="rect">
            <a:avLst/>
          </a:prstGeom>
          <a:noFill/>
          <a:ln>
            <a:noFill/>
          </a:ln>
        </p:spPr>
      </p:pic>
      <p:sp>
        <p:nvSpPr>
          <p:cNvPr id="597" name="Google Shape;597;p80"/>
          <p:cNvSpPr txBox="1"/>
          <p:nvPr/>
        </p:nvSpPr>
        <p:spPr>
          <a:xfrm>
            <a:off x="3469825" y="326575"/>
            <a:ext cx="168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Lato"/>
                <a:ea typeface="Lato"/>
                <a:cs typeface="Lato"/>
                <a:sym typeface="Lato"/>
              </a:rPr>
              <a:t>        INDIA</a:t>
            </a:r>
            <a:endParaRPr sz="1900">
              <a:solidFill>
                <a:schemeClr val="lt1"/>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1"/>
          <p:cNvSpPr txBox="1"/>
          <p:nvPr>
            <p:ph type="title"/>
          </p:nvPr>
        </p:nvSpPr>
        <p:spPr>
          <a:xfrm>
            <a:off x="1297500" y="393750"/>
            <a:ext cx="7038900" cy="450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60"/>
              <a:t>Checking weather the plot plotted between </a:t>
            </a:r>
            <a:r>
              <a:rPr b="1" lang="en" sz="1460"/>
              <a:t>total cases vs date of india</a:t>
            </a:r>
            <a:r>
              <a:rPr lang="en" sz="1460"/>
              <a:t> is  right skewed or left skewed.</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Clr>
                <a:srgbClr val="000000"/>
              </a:buClr>
              <a:buSzPts val="990"/>
              <a:buFont typeface="Arial"/>
              <a:buNone/>
            </a:pPr>
            <a:r>
              <a:rPr lang="en" sz="1460"/>
              <a:t>Here since the mean of the data is more than the median it is right skewed. That means null hypothesis is accepted.</a:t>
            </a:r>
            <a:endParaRPr sz="1460"/>
          </a:p>
        </p:txBody>
      </p:sp>
      <p:pic>
        <p:nvPicPr>
          <p:cNvPr id="603" name="Google Shape;603;p81"/>
          <p:cNvPicPr preferRelativeResize="0"/>
          <p:nvPr/>
        </p:nvPicPr>
        <p:blipFill>
          <a:blip r:embed="rId3">
            <a:alphaModFix/>
          </a:blip>
          <a:stretch>
            <a:fillRect/>
          </a:stretch>
        </p:blipFill>
        <p:spPr>
          <a:xfrm>
            <a:off x="1866900" y="1057025"/>
            <a:ext cx="5410200" cy="2059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653850"/>
            <a:ext cx="7038900" cy="7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660"/>
              <a:t>Data Frame:</a:t>
            </a:r>
            <a:r>
              <a:rPr lang="en" sz="1660"/>
              <a:t>DataFrame is a 2-dimensional labeled data structure with columns of potentially different types.</a:t>
            </a:r>
            <a:endParaRPr sz="1660"/>
          </a:p>
        </p:txBody>
      </p:sp>
      <p:sp>
        <p:nvSpPr>
          <p:cNvPr id="186" name="Google Shape;186;p19"/>
          <p:cNvSpPr txBox="1"/>
          <p:nvPr>
            <p:ph idx="1" type="body"/>
          </p:nvPr>
        </p:nvSpPr>
        <p:spPr>
          <a:xfrm>
            <a:off x="1297500" y="1394850"/>
            <a:ext cx="7038900" cy="381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6300">
                <a:latin typeface="Montserrat"/>
                <a:ea typeface="Montserrat"/>
                <a:cs typeface="Montserrat"/>
                <a:sym typeface="Montserrat"/>
              </a:rPr>
              <a:t>Data Frames methods:</a:t>
            </a:r>
            <a:endParaRPr b="1" sz="11500">
              <a:latin typeface="Montserrat"/>
              <a:ea typeface="Montserrat"/>
              <a:cs typeface="Montserrat"/>
              <a:sym typeface="Montserrat"/>
            </a:endParaRPr>
          </a:p>
          <a:p>
            <a:pPr indent="0" lvl="0" marL="0" rtl="0" algn="l">
              <a:spcBef>
                <a:spcPts val="1200"/>
              </a:spcBef>
              <a:spcAft>
                <a:spcPts val="1200"/>
              </a:spcAft>
              <a:buNone/>
            </a:pPr>
            <a:r>
              <a:t/>
            </a:r>
            <a:endParaRPr b="1" sz="1500">
              <a:latin typeface="Montserrat"/>
              <a:ea typeface="Montserrat"/>
              <a:cs typeface="Montserrat"/>
              <a:sym typeface="Montserrat"/>
            </a:endParaRPr>
          </a:p>
        </p:txBody>
      </p:sp>
      <p:sp>
        <p:nvSpPr>
          <p:cNvPr id="187" name="Google Shape;187;p19"/>
          <p:cNvSpPr txBox="1"/>
          <p:nvPr/>
        </p:nvSpPr>
        <p:spPr>
          <a:xfrm>
            <a:off x="1427550" y="2005100"/>
            <a:ext cx="2288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Lato"/>
                <a:ea typeface="Lato"/>
                <a:cs typeface="Lato"/>
                <a:sym typeface="Lato"/>
              </a:rPr>
              <a:t>                </a:t>
            </a:r>
            <a:r>
              <a:rPr b="1" lang="en" sz="1500" u="sng">
                <a:solidFill>
                  <a:schemeClr val="lt1"/>
                </a:solidFill>
                <a:latin typeface="Lato"/>
                <a:ea typeface="Lato"/>
                <a:cs typeface="Lato"/>
                <a:sym typeface="Lato"/>
              </a:rPr>
              <a:t>df.method()</a:t>
            </a:r>
            <a:endParaRPr b="1" sz="1500" u="sng">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head( [n]), tail( [n]):</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describe():</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max(), min():</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mean(), median():</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std():</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sample([n]):</a:t>
            </a:r>
            <a:endParaRPr b="1"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AutoNum type="arabicPeriod"/>
            </a:pPr>
            <a:r>
              <a:rPr b="1" lang="en" sz="1500">
                <a:solidFill>
                  <a:schemeClr val="lt1"/>
                </a:solidFill>
                <a:latin typeface="Lato"/>
                <a:ea typeface="Lato"/>
                <a:cs typeface="Lato"/>
                <a:sym typeface="Lato"/>
              </a:rPr>
              <a:t>dropna():</a:t>
            </a:r>
            <a:endParaRPr b="1" sz="1500">
              <a:solidFill>
                <a:schemeClr val="lt1"/>
              </a:solidFill>
              <a:latin typeface="Lato"/>
              <a:ea typeface="Lato"/>
              <a:cs typeface="Lato"/>
              <a:sym typeface="Lato"/>
            </a:endParaRPr>
          </a:p>
        </p:txBody>
      </p:sp>
      <p:sp>
        <p:nvSpPr>
          <p:cNvPr id="188" name="Google Shape;188;p19"/>
          <p:cNvSpPr txBox="1"/>
          <p:nvPr/>
        </p:nvSpPr>
        <p:spPr>
          <a:xfrm>
            <a:off x="3585200" y="2005100"/>
            <a:ext cx="5132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lt1"/>
                </a:solidFill>
                <a:latin typeface="Lato"/>
                <a:ea typeface="Lato"/>
                <a:cs typeface="Lato"/>
                <a:sym typeface="Lato"/>
              </a:rPr>
              <a:t>Description</a:t>
            </a:r>
            <a:endParaRPr b="1" sz="1500" u="sng">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first/last n rows</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generate descriptive statistics (for numeric columns only)</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return max/min values for all numeric columns</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return mean/median values for all numeric columns</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standard deviation</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returns a random sample of the data frame</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drop all the records with missing values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2"/>
          <p:cNvSpPr txBox="1"/>
          <p:nvPr>
            <p:ph type="title"/>
          </p:nvPr>
        </p:nvSpPr>
        <p:spPr>
          <a:xfrm>
            <a:off x="1297500" y="393750"/>
            <a:ext cx="7038900" cy="44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60"/>
          </a:p>
          <a:p>
            <a:pPr indent="0" lvl="0" marL="0" rtl="0" algn="l">
              <a:spcBef>
                <a:spcPts val="0"/>
              </a:spcBef>
              <a:spcAft>
                <a:spcPts val="0"/>
              </a:spcAft>
              <a:buNone/>
            </a:pPr>
            <a:r>
              <a:rPr lang="en" sz="1460"/>
              <a:t>Checking weather the plot plotted between </a:t>
            </a:r>
            <a:r>
              <a:rPr b="1" lang="en" sz="1460"/>
              <a:t>total cases vs date of Italy</a:t>
            </a:r>
            <a:r>
              <a:rPr lang="en" sz="1460"/>
              <a:t> is normally distributed or not.</a:t>
            </a:r>
            <a:endParaRPr sz="1460"/>
          </a:p>
          <a:p>
            <a:pPr indent="0" lvl="0" marL="0" rtl="0" algn="l">
              <a:spcBef>
                <a:spcPts val="0"/>
              </a:spcBef>
              <a:spcAft>
                <a:spcPts val="0"/>
              </a:spcAft>
              <a:buClr>
                <a:srgbClr val="000000"/>
              </a:buClr>
              <a:buSzPts val="990"/>
              <a:buFont typeface="Arial"/>
              <a:buNone/>
            </a:pPr>
            <a:r>
              <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990"/>
              <a:buFont typeface="Arial"/>
              <a:buNone/>
            </a:pPr>
            <a:r>
              <a:rPr lang="en" sz="1460"/>
              <a:t>Here the P value is less than 0.05 i.e the null hypothesis is rejected. Therefore the plot is not normally distributed</a:t>
            </a:r>
            <a:endParaRPr/>
          </a:p>
        </p:txBody>
      </p:sp>
      <p:pic>
        <p:nvPicPr>
          <p:cNvPr id="609" name="Google Shape;609;p82"/>
          <p:cNvPicPr preferRelativeResize="0"/>
          <p:nvPr/>
        </p:nvPicPr>
        <p:blipFill>
          <a:blip r:embed="rId3">
            <a:alphaModFix/>
          </a:blip>
          <a:stretch>
            <a:fillRect/>
          </a:stretch>
        </p:blipFill>
        <p:spPr>
          <a:xfrm>
            <a:off x="1796825" y="1281100"/>
            <a:ext cx="6162675" cy="2581275"/>
          </a:xfrm>
          <a:prstGeom prst="rect">
            <a:avLst/>
          </a:prstGeom>
          <a:noFill/>
          <a:ln>
            <a:noFill/>
          </a:ln>
        </p:spPr>
      </p:pic>
      <p:sp>
        <p:nvSpPr>
          <p:cNvPr id="610" name="Google Shape;610;p82"/>
          <p:cNvSpPr txBox="1"/>
          <p:nvPr/>
        </p:nvSpPr>
        <p:spPr>
          <a:xfrm>
            <a:off x="3459625" y="142875"/>
            <a:ext cx="161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2100">
                <a:solidFill>
                  <a:schemeClr val="lt1"/>
                </a:solidFill>
                <a:latin typeface="Lato"/>
                <a:ea typeface="Lato"/>
                <a:cs typeface="Lato"/>
                <a:sym typeface="Lato"/>
              </a:rPr>
              <a:t>ITALY</a:t>
            </a:r>
            <a:endParaRPr sz="2100">
              <a:solidFill>
                <a:schemeClr val="lt1"/>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3"/>
          <p:cNvSpPr txBox="1"/>
          <p:nvPr>
            <p:ph type="title"/>
          </p:nvPr>
        </p:nvSpPr>
        <p:spPr>
          <a:xfrm>
            <a:off x="1253900" y="365863"/>
            <a:ext cx="7038900" cy="441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60"/>
              <a:t>Checking weather the plot plotted between </a:t>
            </a:r>
            <a:r>
              <a:rPr b="1" lang="en" sz="1460"/>
              <a:t>total cases vs date of india</a:t>
            </a:r>
            <a:r>
              <a:rPr lang="en" sz="1460"/>
              <a:t> is  right skewed or left skewed.</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60"/>
              <a:t>Here since the mean of the data is more than the median it is right skewed.That means null hypothesis is accepted.</a:t>
            </a:r>
            <a:endParaRPr sz="1460"/>
          </a:p>
          <a:p>
            <a:pPr indent="0" lvl="0" marL="0" rtl="0" algn="l">
              <a:spcBef>
                <a:spcPts val="0"/>
              </a:spcBef>
              <a:spcAft>
                <a:spcPts val="0"/>
              </a:spcAft>
              <a:buNone/>
            </a:pPr>
            <a:r>
              <a:t/>
            </a:r>
            <a:endParaRPr sz="1460"/>
          </a:p>
        </p:txBody>
      </p:sp>
      <p:pic>
        <p:nvPicPr>
          <p:cNvPr id="616" name="Google Shape;616;p83"/>
          <p:cNvPicPr preferRelativeResize="0"/>
          <p:nvPr/>
        </p:nvPicPr>
        <p:blipFill>
          <a:blip r:embed="rId3">
            <a:alphaModFix/>
          </a:blip>
          <a:stretch>
            <a:fillRect/>
          </a:stretch>
        </p:blipFill>
        <p:spPr>
          <a:xfrm>
            <a:off x="2038250" y="1094163"/>
            <a:ext cx="4914900" cy="1952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txBox="1"/>
          <p:nvPr>
            <p:ph type="title"/>
          </p:nvPr>
        </p:nvSpPr>
        <p:spPr>
          <a:xfrm>
            <a:off x="1328100" y="597850"/>
            <a:ext cx="7038900" cy="379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67808"/>
              <a:buFont typeface="Arial"/>
              <a:buNone/>
            </a:pPr>
            <a:r>
              <a:rPr lang="en" sz="1460"/>
              <a:t>Checking weather the plot plotted between</a:t>
            </a:r>
            <a:r>
              <a:rPr b="1" lang="en" sz="1460"/>
              <a:t> total cases vs date of Korea</a:t>
            </a:r>
            <a:r>
              <a:rPr lang="en" sz="1460"/>
              <a:t> is normally distributed or not.</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rPr lang="en" sz="1460"/>
              <a:t>Here the P value is less than 0.05 i.e the null hypothesis is rejected. Therefore the plot is not normally distributed</a:t>
            </a:r>
            <a:endParaRPr/>
          </a:p>
          <a:p>
            <a:pPr indent="0" lvl="0" marL="0" rtl="0" algn="l">
              <a:spcBef>
                <a:spcPts val="0"/>
              </a:spcBef>
              <a:spcAft>
                <a:spcPts val="0"/>
              </a:spcAft>
              <a:buNone/>
            </a:pPr>
            <a:r>
              <a:t/>
            </a:r>
            <a:endParaRPr/>
          </a:p>
        </p:txBody>
      </p:sp>
      <p:pic>
        <p:nvPicPr>
          <p:cNvPr id="622" name="Google Shape;622;p84"/>
          <p:cNvPicPr preferRelativeResize="0"/>
          <p:nvPr/>
        </p:nvPicPr>
        <p:blipFill>
          <a:blip r:embed="rId3">
            <a:alphaModFix/>
          </a:blip>
          <a:stretch>
            <a:fillRect/>
          </a:stretch>
        </p:blipFill>
        <p:spPr>
          <a:xfrm>
            <a:off x="1628775" y="1285475"/>
            <a:ext cx="5886450" cy="2362200"/>
          </a:xfrm>
          <a:prstGeom prst="rect">
            <a:avLst/>
          </a:prstGeom>
          <a:noFill/>
          <a:ln>
            <a:noFill/>
          </a:ln>
        </p:spPr>
      </p:pic>
      <p:sp>
        <p:nvSpPr>
          <p:cNvPr id="623" name="Google Shape;623;p84"/>
          <p:cNvSpPr txBox="1"/>
          <p:nvPr/>
        </p:nvSpPr>
        <p:spPr>
          <a:xfrm>
            <a:off x="3449400" y="234725"/>
            <a:ext cx="1704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a:t>
            </a:r>
            <a:r>
              <a:rPr lang="en" sz="1900">
                <a:solidFill>
                  <a:schemeClr val="lt1"/>
                </a:solidFill>
                <a:latin typeface="Lato"/>
                <a:ea typeface="Lato"/>
                <a:cs typeface="Lato"/>
                <a:sym typeface="Lato"/>
              </a:rPr>
              <a:t>KOREA</a:t>
            </a:r>
            <a:endParaRPr sz="1900">
              <a:solidFill>
                <a:schemeClr val="lt1"/>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1297500" y="393750"/>
            <a:ext cx="7038900" cy="441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60"/>
              <a:t>Checking weather the plot plotted between </a:t>
            </a:r>
            <a:r>
              <a:rPr b="1" lang="en" sz="1460"/>
              <a:t>total cases vs date of Korea</a:t>
            </a:r>
            <a:r>
              <a:rPr lang="en" sz="1460"/>
              <a:t> is  right skewed or left skewed.</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60"/>
              <a:t>Here since the mean of the data is more than the median it is right skewed.That means null hypothesis is accepted.</a:t>
            </a:r>
            <a:endParaRPr sz="1460"/>
          </a:p>
          <a:p>
            <a:pPr indent="0" lvl="0" marL="0" rtl="0" algn="l">
              <a:spcBef>
                <a:spcPts val="0"/>
              </a:spcBef>
              <a:spcAft>
                <a:spcPts val="0"/>
              </a:spcAft>
              <a:buNone/>
            </a:pPr>
            <a:r>
              <a:t/>
            </a:r>
            <a:endParaRPr sz="1460"/>
          </a:p>
        </p:txBody>
      </p:sp>
      <p:pic>
        <p:nvPicPr>
          <p:cNvPr id="629" name="Google Shape;629;p85"/>
          <p:cNvPicPr preferRelativeResize="0"/>
          <p:nvPr/>
        </p:nvPicPr>
        <p:blipFill>
          <a:blip r:embed="rId3">
            <a:alphaModFix/>
          </a:blip>
          <a:stretch>
            <a:fillRect/>
          </a:stretch>
        </p:blipFill>
        <p:spPr>
          <a:xfrm>
            <a:off x="1734850" y="1051375"/>
            <a:ext cx="5543550" cy="2190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6"/>
          <p:cNvSpPr txBox="1"/>
          <p:nvPr>
            <p:ph type="title"/>
          </p:nvPr>
        </p:nvSpPr>
        <p:spPr>
          <a:xfrm>
            <a:off x="1338325" y="677100"/>
            <a:ext cx="7038900" cy="446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60"/>
              <a:t>Checking weather the plot plotted between</a:t>
            </a:r>
            <a:r>
              <a:rPr b="1" lang="en" sz="1460"/>
              <a:t> total cases vs date of Wuhan</a:t>
            </a:r>
            <a:r>
              <a:rPr lang="en" sz="1460"/>
              <a:t> is normally distributed or not.</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60"/>
          </a:p>
          <a:p>
            <a:pPr indent="0" lvl="0" marL="0" rtl="0" algn="l">
              <a:spcBef>
                <a:spcPts val="0"/>
              </a:spcBef>
              <a:spcAft>
                <a:spcPts val="0"/>
              </a:spcAft>
              <a:buNone/>
            </a:pPr>
            <a:r>
              <a:rPr lang="en" sz="1460"/>
              <a:t>Here the P value is less than 0.05 i.e the null hypothesis is rejected. Therefore the plot is not normally distributed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35" name="Google Shape;635;p86"/>
          <p:cNvPicPr preferRelativeResize="0"/>
          <p:nvPr/>
        </p:nvPicPr>
        <p:blipFill>
          <a:blip r:embed="rId3">
            <a:alphaModFix/>
          </a:blip>
          <a:stretch>
            <a:fillRect/>
          </a:stretch>
        </p:blipFill>
        <p:spPr>
          <a:xfrm>
            <a:off x="1702925" y="1402975"/>
            <a:ext cx="5962650" cy="2447925"/>
          </a:xfrm>
          <a:prstGeom prst="rect">
            <a:avLst/>
          </a:prstGeom>
          <a:noFill/>
          <a:ln>
            <a:noFill/>
          </a:ln>
        </p:spPr>
      </p:pic>
      <p:sp>
        <p:nvSpPr>
          <p:cNvPr id="636" name="Google Shape;636;p86"/>
          <p:cNvSpPr txBox="1"/>
          <p:nvPr/>
        </p:nvSpPr>
        <p:spPr>
          <a:xfrm>
            <a:off x="3520850" y="285750"/>
            <a:ext cx="189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         WUHAN</a:t>
            </a:r>
            <a:endParaRPr sz="1700">
              <a:solidFill>
                <a:schemeClr val="lt1"/>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7"/>
          <p:cNvSpPr txBox="1"/>
          <p:nvPr>
            <p:ph type="title"/>
          </p:nvPr>
        </p:nvSpPr>
        <p:spPr>
          <a:xfrm>
            <a:off x="1297500" y="393750"/>
            <a:ext cx="7038900" cy="45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60"/>
              <a:t>Checking weather the plot plotted between </a:t>
            </a:r>
            <a:r>
              <a:rPr b="1" lang="en" sz="1460"/>
              <a:t>total cases vs date of Wuhan </a:t>
            </a:r>
            <a:r>
              <a:rPr lang="en" sz="1460"/>
              <a:t>is  right skewed or left skewed.</a:t>
            </a:r>
            <a:endParaRPr sz="1460"/>
          </a:p>
          <a:p>
            <a:pPr indent="0" lvl="0" marL="0" rtl="0" algn="l">
              <a:spcBef>
                <a:spcPts val="0"/>
              </a:spcBef>
              <a:spcAft>
                <a:spcPts val="0"/>
              </a:spcAft>
              <a:buNone/>
            </a:pPr>
            <a:r>
              <a:t/>
            </a:r>
            <a:endParaRPr sz="146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60"/>
              <a:t>Here since the mean of the data is less than the median it is left skewed.</a:t>
            </a:r>
            <a:endParaRPr sz="1460"/>
          </a:p>
          <a:p>
            <a:pPr indent="0" lvl="0" marL="0" rtl="0" algn="l">
              <a:spcBef>
                <a:spcPts val="0"/>
              </a:spcBef>
              <a:spcAft>
                <a:spcPts val="0"/>
              </a:spcAft>
              <a:buNone/>
            </a:pPr>
            <a:r>
              <a:rPr lang="en" sz="1460"/>
              <a:t>That means null hypothesis is rejected.</a:t>
            </a:r>
            <a:endParaRPr sz="1460"/>
          </a:p>
          <a:p>
            <a:pPr indent="0" lvl="0" marL="0" rtl="0" algn="l">
              <a:spcBef>
                <a:spcPts val="0"/>
              </a:spcBef>
              <a:spcAft>
                <a:spcPts val="0"/>
              </a:spcAft>
              <a:buNone/>
            </a:pPr>
            <a:r>
              <a:t/>
            </a:r>
            <a:endParaRPr/>
          </a:p>
        </p:txBody>
      </p:sp>
      <p:pic>
        <p:nvPicPr>
          <p:cNvPr id="642" name="Google Shape;642;p87"/>
          <p:cNvPicPr preferRelativeResize="0"/>
          <p:nvPr/>
        </p:nvPicPr>
        <p:blipFill>
          <a:blip r:embed="rId3">
            <a:alphaModFix/>
          </a:blip>
          <a:stretch>
            <a:fillRect/>
          </a:stretch>
        </p:blipFill>
        <p:spPr>
          <a:xfrm>
            <a:off x="1911875" y="1092788"/>
            <a:ext cx="5429250" cy="1933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8"/>
          <p:cNvSpPr txBox="1"/>
          <p:nvPr>
            <p:ph type="title"/>
          </p:nvPr>
        </p:nvSpPr>
        <p:spPr>
          <a:xfrm>
            <a:off x="904700" y="1689000"/>
            <a:ext cx="4860000" cy="176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5900">
                <a:latin typeface="Playfair Display Black"/>
                <a:ea typeface="Playfair Display Black"/>
                <a:cs typeface="Playfair Display Black"/>
                <a:sym typeface="Playfair Display Black"/>
              </a:rPr>
              <a:t>Thank you</a:t>
            </a:r>
            <a:endParaRPr i="1" sz="5900">
              <a:latin typeface="Playfair Display Black"/>
              <a:ea typeface="Playfair Display Black"/>
              <a:cs typeface="Playfair Display Black"/>
              <a:sym typeface="Playfair Display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603500"/>
            <a:ext cx="7038900" cy="70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used for </a:t>
            </a:r>
            <a:r>
              <a:rPr lang="en"/>
              <a:t>cleaning</a:t>
            </a:r>
            <a:r>
              <a:rPr lang="en"/>
              <a:t> data</a:t>
            </a:r>
            <a:endParaRPr/>
          </a:p>
        </p:txBody>
      </p:sp>
      <p:sp>
        <p:nvSpPr>
          <p:cNvPr id="194" name="Google Shape;194;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b="1" lang="en" sz="1700"/>
              <a:t>Splitting-</a:t>
            </a:r>
            <a:r>
              <a:rPr lang="en" sz="1700"/>
              <a:t> Pandas sample() is used to generate a sample random row or column from the function called data frame.</a:t>
            </a:r>
            <a:endParaRPr sz="1700"/>
          </a:p>
          <a:p>
            <a:pPr indent="-336550" lvl="0" marL="457200" rtl="0" algn="l">
              <a:spcBef>
                <a:spcPts val="0"/>
              </a:spcBef>
              <a:spcAft>
                <a:spcPts val="0"/>
              </a:spcAft>
              <a:buSzPts val="1700"/>
              <a:buChar char="➢"/>
            </a:pPr>
            <a:r>
              <a:rPr b="1" lang="en" sz="1700"/>
              <a:t>Imputation-</a:t>
            </a:r>
            <a:r>
              <a:rPr lang="en" sz="1700"/>
              <a:t>Imputation is the process of replacing missing data with substituted values.</a:t>
            </a:r>
            <a:endParaRPr sz="1700"/>
          </a:p>
          <a:p>
            <a:pPr indent="-336550" lvl="0" marL="457200" rtl="0" algn="l">
              <a:spcBef>
                <a:spcPts val="0"/>
              </a:spcBef>
              <a:spcAft>
                <a:spcPts val="0"/>
              </a:spcAft>
              <a:buSzPts val="1700"/>
              <a:buChar char="➢"/>
            </a:pPr>
            <a:r>
              <a:rPr b="1" lang="en" sz="1700"/>
              <a:t>Interpolation-</a:t>
            </a:r>
            <a:r>
              <a:rPr lang="en" sz="1700"/>
              <a:t>Interpolation is a type of estimation, a method of constructing new data points within the range of a discrete set of known data points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21"/>
          <p:cNvGrpSpPr/>
          <p:nvPr/>
        </p:nvGrpSpPr>
        <p:grpSpPr>
          <a:xfrm>
            <a:off x="214628" y="1018718"/>
            <a:ext cx="3671762" cy="3254811"/>
            <a:chOff x="1293736" y="1258050"/>
            <a:chExt cx="2726286" cy="2547000"/>
          </a:xfrm>
        </p:grpSpPr>
        <p:sp>
          <p:nvSpPr>
            <p:cNvPr id="200" name="Google Shape;200;p21"/>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202" name="Google Shape;202;p21"/>
            <p:cNvSpPr txBox="1"/>
            <p:nvPr/>
          </p:nvSpPr>
          <p:spPr>
            <a:xfrm rot="-2700000">
              <a:off x="1490585" y="2276704"/>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100">
                  <a:solidFill>
                    <a:srgbClr val="FFFFFF"/>
                  </a:solidFill>
                  <a:latin typeface="Roboto"/>
                  <a:ea typeface="Roboto"/>
                  <a:cs typeface="Roboto"/>
                  <a:sym typeface="Roboto"/>
                </a:rPr>
                <a:t>Cleaning data</a:t>
              </a:r>
              <a:endParaRPr b="1" sz="1700">
                <a:solidFill>
                  <a:srgbClr val="FFFFFF"/>
                </a:solidFill>
                <a:latin typeface="Roboto"/>
                <a:ea typeface="Roboto"/>
                <a:cs typeface="Roboto"/>
                <a:sym typeface="Roboto"/>
              </a:endParaRPr>
            </a:p>
          </p:txBody>
        </p:sp>
        <p:sp>
          <p:nvSpPr>
            <p:cNvPr id="203" name="Google Shape;203;p21"/>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lt1"/>
                  </a:solidFill>
                  <a:latin typeface="Roboto"/>
                  <a:ea typeface="Roboto"/>
                  <a:cs typeface="Roboto"/>
                  <a:sym typeface="Roboto"/>
                </a:rPr>
                <a:t>R</a:t>
              </a:r>
              <a:r>
                <a:rPr lang="en" sz="1200">
                  <a:solidFill>
                    <a:schemeClr val="lt1"/>
                  </a:solidFill>
                  <a:latin typeface="Roboto"/>
                  <a:ea typeface="Roboto"/>
                  <a:cs typeface="Roboto"/>
                  <a:sym typeface="Roboto"/>
                </a:rPr>
                <a:t>emoving or modifying data that is incorrect,incomplete, </a:t>
              </a:r>
              <a:r>
                <a:rPr lang="en" sz="1200">
                  <a:solidFill>
                    <a:schemeClr val="lt1"/>
                  </a:solidFill>
                  <a:latin typeface="Roboto"/>
                  <a:ea typeface="Roboto"/>
                  <a:cs typeface="Roboto"/>
                  <a:sym typeface="Roboto"/>
                </a:rPr>
                <a:t>irrelevant</a:t>
              </a:r>
              <a:r>
                <a:rPr lang="en" sz="1200">
                  <a:solidFill>
                    <a:schemeClr val="lt1"/>
                  </a:solidFill>
                  <a:latin typeface="Roboto"/>
                  <a:ea typeface="Roboto"/>
                  <a:cs typeface="Roboto"/>
                  <a:sym typeface="Roboto"/>
                </a:rPr>
                <a:t>, duplicated, or improperly formatted.</a:t>
              </a:r>
              <a:endParaRPr b="1" sz="1200">
                <a:solidFill>
                  <a:schemeClr val="lt1"/>
                </a:solidFill>
                <a:latin typeface="Roboto"/>
                <a:ea typeface="Roboto"/>
                <a:cs typeface="Roboto"/>
                <a:sym typeface="Roboto"/>
              </a:endParaRPr>
            </a:p>
          </p:txBody>
        </p:sp>
      </p:grpSp>
      <p:grpSp>
        <p:nvGrpSpPr>
          <p:cNvPr id="204" name="Google Shape;204;p21"/>
          <p:cNvGrpSpPr/>
          <p:nvPr/>
        </p:nvGrpSpPr>
        <p:grpSpPr>
          <a:xfrm>
            <a:off x="2684453" y="1378651"/>
            <a:ext cx="3378959" cy="3122877"/>
            <a:chOff x="3203958" y="1258050"/>
            <a:chExt cx="2726286" cy="2547000"/>
          </a:xfrm>
        </p:grpSpPr>
        <p:sp>
          <p:nvSpPr>
            <p:cNvPr id="205" name="Google Shape;205;p21"/>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207" name="Google Shape;207;p21"/>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FFFFFF"/>
                  </a:solidFill>
                  <a:latin typeface="Roboto"/>
                  <a:ea typeface="Roboto"/>
                  <a:cs typeface="Roboto"/>
                  <a:sym typeface="Roboto"/>
                </a:rPr>
                <a:t>Grouping</a:t>
              </a:r>
              <a:r>
                <a:rPr b="1" lang="en" sz="1200">
                  <a:solidFill>
                    <a:srgbClr val="FFFFFF"/>
                  </a:solidFill>
                  <a:latin typeface="Roboto"/>
                  <a:ea typeface="Roboto"/>
                  <a:cs typeface="Roboto"/>
                  <a:sym typeface="Roboto"/>
                </a:rPr>
                <a:t> </a:t>
              </a:r>
              <a:endParaRPr b="1" sz="800">
                <a:solidFill>
                  <a:srgbClr val="FFFFFF"/>
                </a:solidFill>
                <a:latin typeface="Roboto"/>
                <a:ea typeface="Roboto"/>
                <a:cs typeface="Roboto"/>
                <a:sym typeface="Roboto"/>
              </a:endParaRPr>
            </a:p>
          </p:txBody>
        </p:sp>
        <p:sp>
          <p:nvSpPr>
            <p:cNvPr id="208" name="Google Shape;208;p21"/>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latin typeface="Roboto"/>
                  <a:ea typeface="Roboto"/>
                  <a:cs typeface="Roboto"/>
                  <a:sym typeface="Roboto"/>
                </a:rPr>
                <a:t>Grouping the related data</a:t>
              </a:r>
              <a:endParaRPr b="1" sz="1200">
                <a:solidFill>
                  <a:schemeClr val="lt1"/>
                </a:solidFill>
                <a:latin typeface="Roboto"/>
                <a:ea typeface="Roboto"/>
                <a:cs typeface="Roboto"/>
                <a:sym typeface="Roboto"/>
              </a:endParaRPr>
            </a:p>
          </p:txBody>
        </p:sp>
      </p:grpSp>
      <p:grpSp>
        <p:nvGrpSpPr>
          <p:cNvPr id="209" name="Google Shape;209;p21"/>
          <p:cNvGrpSpPr/>
          <p:nvPr/>
        </p:nvGrpSpPr>
        <p:grpSpPr>
          <a:xfrm>
            <a:off x="5197575" y="1378651"/>
            <a:ext cx="3598425" cy="3122877"/>
            <a:chOff x="5123977" y="1258050"/>
            <a:chExt cx="2726286" cy="2547000"/>
          </a:xfrm>
        </p:grpSpPr>
        <p:sp>
          <p:nvSpPr>
            <p:cNvPr id="210" name="Google Shape;210;p21"/>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212" name="Google Shape;212;p21"/>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latin typeface="Roboto"/>
                  <a:ea typeface="Roboto"/>
                  <a:cs typeface="Roboto"/>
                  <a:sym typeface="Roboto"/>
                </a:rPr>
                <a:t>Creating </a:t>
              </a:r>
              <a:endParaRPr b="1" sz="1200">
                <a:solidFill>
                  <a:schemeClr val="lt1"/>
                </a:solidFill>
                <a:latin typeface="Roboto"/>
                <a:ea typeface="Roboto"/>
                <a:cs typeface="Roboto"/>
                <a:sym typeface="Roboto"/>
              </a:endParaRPr>
            </a:p>
          </p:txBody>
        </p:sp>
        <p:sp>
          <p:nvSpPr>
            <p:cNvPr id="213" name="Google Shape;213;p21"/>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Roboto"/>
                  <a:ea typeface="Roboto"/>
                  <a:cs typeface="Roboto"/>
                  <a:sym typeface="Roboto"/>
                </a:rPr>
                <a:t>Preparation of data</a:t>
              </a:r>
              <a:endParaRPr b="1">
                <a:solidFill>
                  <a:srgbClr val="FFFFFF"/>
                </a:solidFill>
                <a:latin typeface="Roboto"/>
                <a:ea typeface="Roboto"/>
                <a:cs typeface="Roboto"/>
                <a:sym typeface="Roboto"/>
              </a:endParaRPr>
            </a:p>
          </p:txBody>
        </p:sp>
      </p:grpSp>
      <p:sp>
        <p:nvSpPr>
          <p:cNvPr id="214" name="Google Shape;214;p21"/>
          <p:cNvSpPr txBox="1"/>
          <p:nvPr/>
        </p:nvSpPr>
        <p:spPr>
          <a:xfrm>
            <a:off x="629800" y="509750"/>
            <a:ext cx="696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Lato"/>
                <a:ea typeface="Lato"/>
                <a:cs typeface="Lato"/>
                <a:sym typeface="Lato"/>
              </a:rPr>
              <a:t>PREPARATION OF DATA FOR CONSUMPTION :</a:t>
            </a:r>
            <a:endParaRPr sz="2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